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7" r:id="rId12"/>
    <p:sldId id="278" r:id="rId13"/>
    <p:sldId id="266" r:id="rId14"/>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22" d="100"/>
          <a:sy n="122" d="100"/>
        </p:scale>
        <p:origin x="125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7/18/2026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822898765"/>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55971">
                  <a:extLst>
                    <a:ext uri="{9D8B030D-6E8A-4147-A177-3AD203B41FA5}">
                      <a16:colId xmlns:a16="http://schemas.microsoft.com/office/drawing/2014/main" val="1397519339"/>
                    </a:ext>
                  </a:extLst>
                </a:gridCol>
                <a:gridCol w="1966300">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231533156"/>
              </p:ext>
            </p:extLst>
          </p:nvPr>
        </p:nvGraphicFramePr>
        <p:xfrm>
          <a:off x="125261" y="631508"/>
          <a:ext cx="5843393" cy="3581400"/>
        </p:xfrm>
        <a:graphic>
          <a:graphicData uri="http://schemas.openxmlformats.org/drawingml/2006/table">
            <a:tbl>
              <a:tblPr firstRow="1" bandRow="1">
                <a:tableStyleId>{5C22544A-7EE6-4342-B048-85BDC9FD1C3A}</a:tableStyleId>
              </a:tblPr>
              <a:tblGrid>
                <a:gridCol w="1528175">
                  <a:extLst>
                    <a:ext uri="{9D8B030D-6E8A-4147-A177-3AD203B41FA5}">
                      <a16:colId xmlns:a16="http://schemas.microsoft.com/office/drawing/2014/main" val="1397519339"/>
                    </a:ext>
                  </a:extLst>
                </a:gridCol>
                <a:gridCol w="2903024">
                  <a:extLst>
                    <a:ext uri="{9D8B030D-6E8A-4147-A177-3AD203B41FA5}">
                      <a16:colId xmlns:a16="http://schemas.microsoft.com/office/drawing/2014/main" val="279180329"/>
                    </a:ext>
                  </a:extLst>
                </a:gridCol>
                <a:gridCol w="1412194">
                  <a:extLst>
                    <a:ext uri="{9D8B030D-6E8A-4147-A177-3AD203B41FA5}">
                      <a16:colId xmlns:a16="http://schemas.microsoft.com/office/drawing/2014/main" val="1532179531"/>
                    </a:ext>
                  </a:extLst>
                </a:gridCol>
              </a:tblGrid>
              <a:tr h="276910">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42736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latin typeface="Calibri" panose="020F0502020204030204" pitchFamily="34" charset="0"/>
                          <a:ea typeface="Calibri" panose="020F0502020204030204" pitchFamily="34" charset="0"/>
                          <a:cs typeface="Calibri" panose="020F0502020204030204" pitchFamily="34" charset="0"/>
                        </a:rPr>
                        <a:t>Staff confidence and subject knowledge has increased through CPD, including attendance at sports partnership training alongside in-school coaching and team teaching. Teachers had opportunities to observe high-quality PE lessons and apply new strategies in their own practice. Staff reported feeling more confident delivering a wider range of sports and activities, particularly in areas previously identified as development needs. Planning and assessment became more consistent across year groups, and pupils experienced higher-quality PE lessons with increased engagement and participation. </a:t>
                      </a:r>
                      <a:endParaRPr lang="en-US"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Teacher confidence has increased with the targeted support hat was put in place. However, due to timetable constraints and pressures on time lesson mentoring was not as consistent as it really needed to be and is an area that we need to continue to focus 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43993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latin typeface="Calibri" panose="020F0502020204030204" pitchFamily="34" charset="0"/>
                          <a:ea typeface="Calibri" panose="020F0502020204030204" pitchFamily="34" charset="0"/>
                          <a:cs typeface="Calibri" panose="020F0502020204030204" pitchFamily="34" charset="0"/>
                        </a:rPr>
                        <a:t>Participation in regular physical activity increased through a wide range of inclusive opportunities, including active lunchtimes, extra-curricular clubs and intra-school competitions. A variety of sports were offered to appeal to different interests, leading to increased pupil engagement and higher attendance at clubs. Targeted pupils, including less active children and girls, were encouraged to participate, helping to improve confidence, wellbeing, and physical activity levels. Playground equipment and structured activities also supported pupils to be active throughout the school day. Evidence includes club registers, pupil voice surveys, lunchtime observations and increased attendance at sporting activities</a:t>
                      </a:r>
                      <a:endParaRPr lang="en-US"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latin typeface="Calibri" panose="020F0502020204030204" pitchFamily="34" charset="0"/>
                          <a:ea typeface="Calibri" panose="020F0502020204030204" pitchFamily="34" charset="0"/>
                          <a:cs typeface="Calibri" panose="020F0502020204030204" pitchFamily="34" charset="0"/>
                        </a:rPr>
                        <a:t>Despite a broad range of opportunities, engagement was not consistent across all pupil groups. Attendance at some clubs fluctuated throughout the year, and a small number of pupils remained reluctant to participate regularly</a:t>
                      </a:r>
                      <a:endParaRPr lang="en-US"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345498354"/>
              </p:ext>
            </p:extLst>
          </p:nvPr>
        </p:nvGraphicFramePr>
        <p:xfrm>
          <a:off x="304799" y="633397"/>
          <a:ext cx="5530128" cy="3474720"/>
        </p:xfrm>
        <a:graphic>
          <a:graphicData uri="http://schemas.openxmlformats.org/drawingml/2006/table">
            <a:tbl>
              <a:tblPr firstRow="1" bandRow="1">
                <a:tableStyleId>{5C22544A-7EE6-4342-B048-85BDC9FD1C3A}</a:tableStyleId>
              </a:tblPr>
              <a:tblGrid>
                <a:gridCol w="1311059">
                  <a:extLst>
                    <a:ext uri="{9D8B030D-6E8A-4147-A177-3AD203B41FA5}">
                      <a16:colId xmlns:a16="http://schemas.microsoft.com/office/drawing/2014/main" val="1397519339"/>
                    </a:ext>
                  </a:extLst>
                </a:gridCol>
                <a:gridCol w="2862197">
                  <a:extLst>
                    <a:ext uri="{9D8B030D-6E8A-4147-A177-3AD203B41FA5}">
                      <a16:colId xmlns:a16="http://schemas.microsoft.com/office/drawing/2014/main" val="279180329"/>
                    </a:ext>
                  </a:extLst>
                </a:gridCol>
                <a:gridCol w="1356872">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latin typeface="Calibri" panose="020F0502020204030204" pitchFamily="34" charset="0"/>
                          <a:ea typeface="Calibri" panose="020F0502020204030204" pitchFamily="34" charset="0"/>
                          <a:cs typeface="Calibri" panose="020F0502020204030204" pitchFamily="34" charset="0"/>
                        </a:rPr>
                        <a:t>Creating a culture where PE, physical activity and school sport are celebrated has encouraged more children to get involved and enjoy being active. By giving pupils a wide range of opportunities to move, play and take part, we've seen more positive attitudes towards physical activity both in and out of school.</a:t>
                      </a:r>
                    </a:p>
                    <a:p>
                      <a:r>
                        <a:rPr lang="en-GB" sz="700" dirty="0">
                          <a:latin typeface="Calibri" panose="020F0502020204030204" pitchFamily="34" charset="0"/>
                          <a:ea typeface="Calibri" panose="020F0502020204030204" pitchFamily="34" charset="0"/>
                          <a:cs typeface="Calibri" panose="020F0502020204030204" pitchFamily="34" charset="0"/>
                        </a:rPr>
                        <a:t>Alongside this, PE continues to support the whole child. Every pupil has opportunities to develop not only their physical skills, but also their confidence, teamwork, resilience and thinking skills, with these benefits having a positive impact across the wider curriculum.</a:t>
                      </a:r>
                    </a:p>
                    <a:p>
                      <a:r>
                        <a:rPr lang="en-GB" sz="700" dirty="0">
                          <a:latin typeface="Calibri" panose="020F0502020204030204" pitchFamily="34" charset="0"/>
                          <a:ea typeface="Calibri" panose="020F0502020204030204" pitchFamily="34" charset="0"/>
                          <a:cs typeface="Calibri" panose="020F0502020204030204" pitchFamily="34" charset="0"/>
                        </a:rPr>
                        <a:t>As a result, we're seeing more children choosing to be active beyond PE lessons, helping us work towards the goal of every child achieving at least 60 minutes of physical activity each day</a:t>
                      </a:r>
                      <a:r>
                        <a:rPr lang="en-GB" sz="800" dirty="0">
                          <a:latin typeface="Calibri" panose="020F0502020204030204" pitchFamily="34" charset="0"/>
                          <a:ea typeface="Calibri" panose="020F0502020204030204" pitchFamily="34" charset="0"/>
                          <a:cs typeface="Calibri" panose="020F0502020204030204" pitchFamily="34" charset="0"/>
                        </a:rPr>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We are continuing to offer a wide variety of extra curricular sports that are open to all to get as many children involved in sport as possible. </a:t>
                      </a:r>
                    </a:p>
                    <a:p>
                      <a:r>
                        <a:rPr lang="en-US" sz="700" dirty="0">
                          <a:solidFill>
                            <a:schemeClr val="tx1"/>
                          </a:solidFill>
                          <a:latin typeface="Calibri" panose="020F0502020204030204" pitchFamily="34" charset="0"/>
                          <a:cs typeface="Calibri" panose="020F0502020204030204" pitchFamily="34" charset="0"/>
                        </a:rPr>
                        <a:t>Sports include: Netball, football, Rowing, Fencing, Kickboxing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There is still a number of children not being active for 60minutes a day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All children in KS1 and KS2 have been to at least one sporting event.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998896709"/>
              </p:ext>
            </p:extLst>
          </p:nvPr>
        </p:nvGraphicFramePr>
        <p:xfrm>
          <a:off x="315269" y="2272972"/>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78% of children are confident to swim at least 25meters.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Having an outdoor openair pool means that at times due to bad weather swimming can be interrupted and not consistent.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78% are able to use a range of strokes to swim effectively. Using the Get set 3 PE scheme for swimming has helped elevate the quality of teaching in school.</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Having an outdoor openair pool means that at times due to bad weather swimming can be interrupted and not consistent.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78% were able to perform self rescue.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Having an outdoor openair pool means that at times due to bad weather swimming can be interrupted and not consistent.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933802592"/>
              </p:ext>
            </p:extLst>
          </p:nvPr>
        </p:nvGraphicFramePr>
        <p:xfrm>
          <a:off x="219205" y="684701"/>
          <a:ext cx="5703018" cy="3072004"/>
        </p:xfrm>
        <a:graphic>
          <a:graphicData uri="http://schemas.openxmlformats.org/drawingml/2006/table">
            <a:tbl>
              <a:tblPr firstRow="1" bandRow="1">
                <a:tableStyleId>{5C22544A-7EE6-4342-B048-85BDC9FD1C3A}</a:tableStyleId>
              </a:tblPr>
              <a:tblGrid>
                <a:gridCol w="1313967">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More active lunchtimes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latin typeface="Calibri" panose="020F0502020204030204" pitchFamily="34" charset="0"/>
                          <a:cs typeface="Calibri" panose="020F0502020204030204" pitchFamily="34" charset="0"/>
                        </a:rPr>
                        <a:t>We want to make lunchtimes more active so that every child has the chance to move, play and be physically active throughout the school day. By offering a range of engaging activities, we can encourage less active pupils to join in, support wellbeing and help children develop positive lifelong habits around physical activity</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More children active during lunchtime and so reaching the target of 30 active minutes whilst at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 pupil parliament, pupil questionnaires.</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All children taking part in sporting events.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We want to make sure all children have experienced what it is like to compete against other children of similar levels. We also want them to experience a variety of different sprots so they have a wider experience on which they can decide that they do or don’t like.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More confident children who are happy to take part in any sporting event.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Whole school PE register.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Improved equipment for improved lesson engagement.</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Better equipment that is fit for purpose makes the lesson seem more engaging to the children and leads to better participation.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Year 6 have a more varied PE timetable due to the feedback given from the children who said that they were bored with the sprots that were traditionally involved.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Children enjoy the different games on offer, photo evidence, participation, pupil questionnaires.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More Active Lunchtimes</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106132511"/>
              </p:ext>
            </p:extLst>
          </p:nvPr>
        </p:nvGraphicFramePr>
        <p:xfrm>
          <a:off x="294842" y="694098"/>
          <a:ext cx="5636232" cy="3886200"/>
        </p:xfrm>
        <a:graphic>
          <a:graphicData uri="http://schemas.openxmlformats.org/drawingml/2006/table">
            <a:tbl>
              <a:tblPr firstRow="1" bandRow="1">
                <a:tableStyleId>{5C22544A-7EE6-4342-B048-85BDC9FD1C3A}</a:tableStyleId>
              </a:tblPr>
              <a:tblGrid>
                <a:gridCol w="519350">
                  <a:extLst>
                    <a:ext uri="{9D8B030D-6E8A-4147-A177-3AD203B41FA5}">
                      <a16:colId xmlns:a16="http://schemas.microsoft.com/office/drawing/2014/main" val="1397519339"/>
                    </a:ext>
                  </a:extLst>
                </a:gridCol>
                <a:gridCol w="1146131">
                  <a:extLst>
                    <a:ext uri="{9D8B030D-6E8A-4147-A177-3AD203B41FA5}">
                      <a16:colId xmlns:a16="http://schemas.microsoft.com/office/drawing/2014/main" val="3874769663"/>
                    </a:ext>
                  </a:extLst>
                </a:gridCol>
                <a:gridCol w="1515650">
                  <a:extLst>
                    <a:ext uri="{9D8B030D-6E8A-4147-A177-3AD203B41FA5}">
                      <a16:colId xmlns:a16="http://schemas.microsoft.com/office/drawing/2014/main" val="279180329"/>
                    </a:ext>
                  </a:extLst>
                </a:gridCol>
                <a:gridCol w="1599381">
                  <a:extLst>
                    <a:ext uri="{9D8B030D-6E8A-4147-A177-3AD203B41FA5}">
                      <a16:colId xmlns:a16="http://schemas.microsoft.com/office/drawing/2014/main" val="1419483341"/>
                    </a:ext>
                  </a:extLst>
                </a:gridCol>
                <a:gridCol w="85572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latin typeface="Calibri" panose="020F0502020204030204" pitchFamily="34" charset="0"/>
                          <a:ea typeface="Calibri" panose="020F0502020204030204" pitchFamily="34" charset="0"/>
                          <a:cs typeface="Calibri" panose="020F0502020204030204" pitchFamily="34" charset="0"/>
                        </a:rPr>
                        <a:t>We want to make lunchtimes more active by providing opportunities that encourage our least active pupils to get involved, enjoy moving and build positive habits through play.</a:t>
                      </a:r>
                      <a:endParaRPr lang="en-US" sz="7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ea typeface="Calibri" panose="020F0502020204030204" pitchFamily="34" charset="0"/>
                          <a:cs typeface="Calibri" panose="020F0502020204030204" pitchFamily="34" charset="0"/>
                        </a:rPr>
                        <a:t>We'll start by finding out what pupils actually want from their lunchtimes through pupil voice. This will help us plan activities that meet their interests and needs. We'll develop a team of pupil activity leaders, provide training for midday supervisors and staff, and introduce a wider range of equipment and games. </a:t>
                      </a:r>
                      <a:endParaRPr lang="en-US" sz="7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Lunchtimes will be more active, inclusive and enjoyable for everyone. Pupils will have more opportunities to move throughout the day, with activity leaders taking ownership of games and helping others to join in. Staff will feel more confident supporting active play, and the playground will better meet the needs of all children, particularly those who are less active, have SEND or are girls.</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Calibri" panose="020F0502020204030204" pitchFamily="34" charset="0"/>
                          <a:cs typeface="Calibri" panose="020F0502020204030204" pitchFamily="34" charset="0"/>
                        </a:rPr>
                        <a:t>We'll gather pupil voice each half term through surveys and conversations, paying particular attention to children who are currently less active at break and lunchtime.</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Lunchtimes are becoming more active, with more pupils choosing to join in games and activities. Sports Ambassadors have grown in confidence and are taking responsibility for organising games and encouraging others to get involved and we've seen greater engagement from pupils who were previously less active, including girls and children with SEND.</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Calibri" panose="020F0502020204030204" pitchFamily="34" charset="0"/>
                          <a:cs typeface="Calibri" panose="020F0502020204030204" pitchFamily="34" charset="0"/>
                        </a:rPr>
                        <a:t>Yes. Sports Ambassadors will continue to be trained each year, allowing older pupils to mentor younger children. Regular pupil voice and playground observations will help us review and adapt activities to keep them engaging and inclusive.</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Calibri" panose="020F0502020204030204" pitchFamily="34" charset="0"/>
                          <a:cs typeface="Calibri" panose="020F0502020204030204" pitchFamily="34" charset="0"/>
                        </a:rPr>
                        <a:t>Half-termly pupil voice, playground observations, club and activity participation and staff feedback.</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Coach to train and support  sports ambassadors:  £4000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Sports equipment: £1,000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Outdoor storage: £4,000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All children to participate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4108722191"/>
              </p:ext>
            </p:extLst>
          </p:nvPr>
        </p:nvGraphicFramePr>
        <p:xfrm>
          <a:off x="294842" y="694098"/>
          <a:ext cx="5530128" cy="3383280"/>
        </p:xfrm>
        <a:graphic>
          <a:graphicData uri="http://schemas.openxmlformats.org/drawingml/2006/table">
            <a:tbl>
              <a:tblPr firstRow="1" bandRow="1">
                <a:tableStyleId>{5C22544A-7EE6-4342-B048-85BDC9FD1C3A}</a:tableStyleId>
              </a:tblPr>
              <a:tblGrid>
                <a:gridCol w="462983">
                  <a:extLst>
                    <a:ext uri="{9D8B030D-6E8A-4147-A177-3AD203B41FA5}">
                      <a16:colId xmlns:a16="http://schemas.microsoft.com/office/drawing/2014/main" val="1397519339"/>
                    </a:ext>
                  </a:extLst>
                </a:gridCol>
                <a:gridCol w="1124315">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We want competition to be something every child experiences, not just a select few. By offering a mix of competitions in school and against other schools, and adapting the format to suit the needs of our pupils, we can make sure everyone has the chance to get involved, challenge themselves and enjoy being part of a team.</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Take part in all events that are put on by the SGO and the schools partnership. Take multiple teams wherever we are allowed to .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want to see that all children have taken part in at least 1 competition of sports festival to help build their like and understanding of sport and fitness.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Event registers, SGO records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children from Year 1 – Year 6 have  taken part in at least 1 sporting event. Many have been in two events and some have even attended 3 events throughout the year.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Yes. We will continue to buy in to the Scholls Sports Partnership which has such a varied and wide range of events available for out children to take part in.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Event registers, photos, Instagram posts.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Coaches to get to sporting events: £900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Schools Partnership: £3629</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0" y="-2948"/>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885501" cy="58477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GB" sz="1000" i="1" dirty="0">
                <a:latin typeface="Calibri" panose="020F0502020204030204" pitchFamily="34" charset="0"/>
                <a:cs typeface="Calibri" panose="020F0502020204030204" pitchFamily="34" charset="0"/>
              </a:rPr>
              <a:t>Offer a broad and equal experience of a range of sports and physical activities to all pupils and ensure equal access to sport for boys and girls.</a:t>
            </a:r>
            <a:endParaRPr lang="en-US" sz="1000" i="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111784720"/>
              </p:ext>
            </p:extLst>
          </p:nvPr>
        </p:nvGraphicFramePr>
        <p:xfrm>
          <a:off x="347860" y="896346"/>
          <a:ext cx="5530128" cy="3634740"/>
        </p:xfrm>
        <a:graphic>
          <a:graphicData uri="http://schemas.openxmlformats.org/drawingml/2006/table">
            <a:tbl>
              <a:tblPr firstRow="1" bandRow="1">
                <a:tableStyleId>{5C22544A-7EE6-4342-B048-85BDC9FD1C3A}</a:tableStyleId>
              </a:tblPr>
              <a:tblGrid>
                <a:gridCol w="419142">
                  <a:extLst>
                    <a:ext uri="{9D8B030D-6E8A-4147-A177-3AD203B41FA5}">
                      <a16:colId xmlns:a16="http://schemas.microsoft.com/office/drawing/2014/main" val="1397519339"/>
                    </a:ext>
                  </a:extLst>
                </a:gridCol>
                <a:gridCol w="1168156">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0830">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47633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To provide opportunities for</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all groups to access sports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and physical activities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including:</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gender - girls football</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SEND – </a:t>
                      </a:r>
                      <a:r>
                        <a:rPr lang="en-GB" sz="600" dirty="0" err="1">
                          <a:solidFill>
                            <a:schemeClr val="tx1"/>
                          </a:solidFill>
                          <a:latin typeface="Calibri" panose="020F0502020204030204" pitchFamily="34" charset="0"/>
                          <a:cs typeface="Calibri" panose="020F0502020204030204" pitchFamily="34" charset="0"/>
                        </a:rPr>
                        <a:t>Panathlon</a:t>
                      </a:r>
                      <a:r>
                        <a:rPr lang="en-GB" sz="600" dirty="0">
                          <a:solidFill>
                            <a:schemeClr val="tx1"/>
                          </a:solidFill>
                          <a:latin typeface="Calibri" panose="020F0502020204030204" pitchFamily="34" charset="0"/>
                          <a:cs typeface="Calibri" panose="020F0502020204030204" pitchFamily="34" charset="0"/>
                        </a:rPr>
                        <a:t> and other</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events such as archery events and pillow polo.</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To ensure inclusion through</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difference and diversity in all</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sports and PA.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 Continue the range of sports and PA.</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 Introduce other accessible PA.</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 Introduce more unusual sports e.g.</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fencing, kick boxing</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 - Monitor and evaluate difference and</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diversity in pupil participation of</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sports, team games and events.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 Identify children that have not</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attended clubs or extra curricular</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events </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 Sports assemblies – difference and</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diversity, disability in sports, values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and role models for different groups.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 Broad curriculum coverage and</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opportunities in place.</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 Additional physical activities,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accessible to different groups.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 New physical activities that are</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fun and children do not realize</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that they are exercising.</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 A variety of pupil groups are</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represented through sports and</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PA</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Overview</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Observation notes and</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evaluations.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New equipment and</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orders.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Newsletters.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Sports website page.</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Photos, social media.</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Clubs lists Communications.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Pupil Voice.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947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39672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alibri" panose="020F0502020204030204" pitchFamily="34" charset="0"/>
                          <a:cs typeface="Calibri" panose="020F0502020204030204" pitchFamily="34" charset="0"/>
                        </a:rPr>
                        <a:t>There has been a greater uptake in the variety of sports requiring purchase of new equipment to meet the demand.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Yes, The new equipment purchased is non perishable and will last for a large number of years.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Registers, amount of days said clubs are offered 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Purchase of new rowing machine: £1,000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Subject Leader time: £600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4098685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243</TotalTime>
  <Words>3480</Words>
  <Application>Microsoft Office PowerPoint</Application>
  <PresentationFormat>Custom</PresentationFormat>
  <Paragraphs>325</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Philomena Burrows</cp:lastModifiedBy>
  <cp:revision>21</cp:revision>
  <dcterms:created xsi:type="dcterms:W3CDTF">2025-10-08T18:09:30Z</dcterms:created>
  <dcterms:modified xsi:type="dcterms:W3CDTF">2026-07-18T09:32:56Z</dcterms:modified>
</cp:coreProperties>
</file>