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Lst>
  <p:sldSz cy="6858000" cx="12192000"/>
  <p:notesSz cx="6858000" cy="9144000"/>
  <p:embeddedFontLst>
    <p:embeddedFont>
      <p:font typeface="Lexend"/>
      <p:regular r:id="rId28"/>
      <p:bold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hq+8Ti9nrV1MSQ572a9L6Nw8bFB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font" Target="fonts/Lexend-regular.fntdata"/><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Lexend-bold.fntdata"/><Relationship Id="rId7" Type="http://schemas.openxmlformats.org/officeDocument/2006/relationships/slide" Target="slides/slide3.xml"/><Relationship Id="rId8" Type="http://schemas.openxmlformats.org/officeDocument/2006/relationships/slide" Target="slides/slide4.xml"/><Relationship Id="rId3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h26aa6d0fa60a4815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h26aa6d0fa60a4815_0_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h26aa6d0fa60a4815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h26aa6d0fa60a4815_0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28a0f593e2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7" name="Google Shape;267;g28a0f593e2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2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2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2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2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3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1"/>
          <p:cNvSpPr/>
          <p:nvPr>
            <p:ph idx="2" type="pic"/>
          </p:nvPr>
        </p:nvSpPr>
        <p:spPr>
          <a:xfrm>
            <a:off x="5183188" y="987425"/>
            <a:ext cx="6172200" cy="4873625"/>
          </a:xfrm>
          <a:prstGeom prst="rect">
            <a:avLst/>
          </a:prstGeom>
          <a:noFill/>
          <a:ln>
            <a:noFill/>
          </a:ln>
        </p:spPr>
      </p:sp>
      <p:sp>
        <p:nvSpPr>
          <p:cNvPr id="64" name="Google Shape;64;p3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3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3.png"/><Relationship Id="rId4" Type="http://schemas.openxmlformats.org/officeDocument/2006/relationships/image" Target="../media/image15.png"/><Relationship Id="rId5"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image" Target="../media/image20.png"/><Relationship Id="rId5" Type="http://schemas.openxmlformats.org/officeDocument/2006/relationships/image" Target="../media/image16.png"/><Relationship Id="rId6"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7.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hyperlink" Target="https://teachhandwriting.co.uk/continuous-cursive-beginners-choice-3.html"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1"/>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5" name="Google Shape;85;p1"/>
          <p:cNvSpPr/>
          <p:nvPr/>
        </p:nvSpPr>
        <p:spPr>
          <a:xfrm>
            <a:off x="305" y="0"/>
            <a:ext cx="12191695" cy="6858000"/>
          </a:xfrm>
          <a:prstGeom prst="rect">
            <a:avLst/>
          </a:prstGeom>
          <a:gradFill>
            <a:gsLst>
              <a:gs pos="0">
                <a:srgbClr val="70AD47">
                  <a:alpha val="20000"/>
                </a:srgbClr>
              </a:gs>
              <a:gs pos="16000">
                <a:srgbClr val="70AD47">
                  <a:alpha val="20000"/>
                </a:srgbClr>
              </a:gs>
              <a:gs pos="85000">
                <a:srgbClr val="4472C4">
                  <a:alpha val="40000"/>
                </a:srgbClr>
              </a:gs>
              <a:gs pos="100000">
                <a:srgbClr val="4472C4">
                  <a:alpha val="40000"/>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86" name="Google Shape;86;p1"/>
          <p:cNvGrpSpPr/>
          <p:nvPr/>
        </p:nvGrpSpPr>
        <p:grpSpPr>
          <a:xfrm>
            <a:off x="1303402" y="3985"/>
            <a:ext cx="9772765" cy="6858000"/>
            <a:chOff x="1303402" y="3985"/>
            <a:chExt cx="9772765" cy="6858000"/>
          </a:xfrm>
        </p:grpSpPr>
        <p:sp>
          <p:nvSpPr>
            <p:cNvPr id="87" name="Google Shape;87;p1"/>
            <p:cNvSpPr/>
            <p:nvPr/>
          </p:nvSpPr>
          <p:spPr>
            <a:xfrm>
              <a:off x="1560551" y="3985"/>
              <a:ext cx="9313016" cy="6858000"/>
            </a:xfrm>
            <a:custGeom>
              <a:rect b="b" l="l" r="r" t="t"/>
              <a:pathLst>
                <a:path extrusionOk="0" h="6858000" w="9313016">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l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8" name="Google Shape;88;p1"/>
            <p:cNvSpPr/>
            <p:nvPr/>
          </p:nvSpPr>
          <p:spPr>
            <a:xfrm>
              <a:off x="1659468" y="3985"/>
              <a:ext cx="9065550" cy="6858000"/>
            </a:xfrm>
            <a:custGeom>
              <a:rect b="b" l="l" r="r" t="t"/>
              <a:pathLst>
                <a:path extrusionOk="0" h="6858000" w="906555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l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9" name="Google Shape;89;p1"/>
            <p:cNvSpPr/>
            <p:nvPr/>
          </p:nvSpPr>
          <p:spPr>
            <a:xfrm>
              <a:off x="1648217" y="3985"/>
              <a:ext cx="9088051" cy="6858000"/>
            </a:xfrm>
            <a:custGeom>
              <a:rect b="b" l="l" r="r" t="t"/>
              <a:pathLst>
                <a:path extrusionOk="0" h="6858000" w="9088051">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l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0" name="Google Shape;90;p1"/>
            <p:cNvSpPr/>
            <p:nvPr/>
          </p:nvSpPr>
          <p:spPr>
            <a:xfrm>
              <a:off x="1629061" y="3985"/>
              <a:ext cx="9107210" cy="6858000"/>
            </a:xfrm>
            <a:custGeom>
              <a:rect b="b" l="l" r="r" t="t"/>
              <a:pathLst>
                <a:path extrusionOk="0" h="6858000" w="910721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l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1" name="Google Shape;91;p1"/>
            <p:cNvSpPr/>
            <p:nvPr/>
          </p:nvSpPr>
          <p:spPr>
            <a:xfrm>
              <a:off x="1303402" y="3985"/>
              <a:ext cx="9767847" cy="6858000"/>
            </a:xfrm>
            <a:custGeom>
              <a:rect b="b" l="l" r="r" t="t"/>
              <a:pathLst>
                <a:path extrusionOk="0" h="6858000" w="9767847">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lt1">
                <a:alpha val="5098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2" name="Google Shape;92;p1"/>
            <p:cNvSpPr/>
            <p:nvPr/>
          </p:nvSpPr>
          <p:spPr>
            <a:xfrm>
              <a:off x="1318434" y="3985"/>
              <a:ext cx="9747620" cy="6858000"/>
            </a:xfrm>
            <a:custGeom>
              <a:rect b="b" l="l" r="r" t="t"/>
              <a:pathLst>
                <a:path extrusionOk="0" h="6858000" w="974762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l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3" name="Google Shape;93;p1"/>
            <p:cNvSpPr/>
            <p:nvPr/>
          </p:nvSpPr>
          <p:spPr>
            <a:xfrm>
              <a:off x="1308320" y="3985"/>
              <a:ext cx="9767847" cy="6858000"/>
            </a:xfrm>
            <a:custGeom>
              <a:rect b="b" l="l" r="r" t="t"/>
              <a:pathLst>
                <a:path extrusionOk="0" h="6858000" w="9767847">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lt1">
                <a:alpha val="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94" name="Google Shape;94;p1"/>
          <p:cNvSpPr txBox="1"/>
          <p:nvPr>
            <p:ph idx="1" type="subTitle"/>
          </p:nvPr>
        </p:nvSpPr>
        <p:spPr>
          <a:xfrm>
            <a:off x="1619925" y="1924275"/>
            <a:ext cx="9297900" cy="30096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2"/>
              </a:buClr>
              <a:buSzPts val="4400"/>
              <a:buNone/>
            </a:pPr>
            <a:r>
              <a:rPr b="1" lang="en-US" sz="5000">
                <a:solidFill>
                  <a:schemeClr val="dk2"/>
                </a:solidFill>
                <a:latin typeface="Lexend"/>
                <a:ea typeface="Lexend"/>
                <a:cs typeface="Lexend"/>
                <a:sym typeface="Lexend"/>
              </a:rPr>
              <a:t>Handwriting in Early Years</a:t>
            </a:r>
            <a:endParaRPr b="1" sz="5000">
              <a:solidFill>
                <a:schemeClr val="dk2"/>
              </a:solidFill>
              <a:latin typeface="Lexend"/>
              <a:ea typeface="Lexend"/>
              <a:cs typeface="Lexend"/>
              <a:sym typeface="Lexend"/>
            </a:endParaRPr>
          </a:p>
          <a:p>
            <a:pPr indent="0" lvl="0" marL="0" rtl="0" algn="ctr">
              <a:lnSpc>
                <a:spcPct val="90000"/>
              </a:lnSpc>
              <a:spcBef>
                <a:spcPts val="0"/>
              </a:spcBef>
              <a:spcAft>
                <a:spcPts val="0"/>
              </a:spcAft>
              <a:buClr>
                <a:schemeClr val="dk2"/>
              </a:buClr>
              <a:buSzPts val="4400"/>
              <a:buNone/>
            </a:pPr>
            <a:r>
              <a:t/>
            </a:r>
            <a:endParaRPr b="1" sz="5000">
              <a:solidFill>
                <a:schemeClr val="dk2"/>
              </a:solidFill>
              <a:latin typeface="Lexend"/>
              <a:ea typeface="Lexend"/>
              <a:cs typeface="Lexend"/>
              <a:sym typeface="Lexend"/>
            </a:endParaRPr>
          </a:p>
          <a:p>
            <a:pPr indent="0" lvl="0" marL="0" rtl="0" algn="ctr">
              <a:lnSpc>
                <a:spcPct val="90000"/>
              </a:lnSpc>
              <a:spcBef>
                <a:spcPts val="0"/>
              </a:spcBef>
              <a:spcAft>
                <a:spcPts val="0"/>
              </a:spcAft>
              <a:buClr>
                <a:schemeClr val="dk2"/>
              </a:buClr>
              <a:buSzPts val="4400"/>
              <a:buNone/>
            </a:pPr>
            <a:r>
              <a:rPr b="1" lang="en-US" sz="5000">
                <a:solidFill>
                  <a:schemeClr val="dk2"/>
                </a:solidFill>
                <a:latin typeface="Lexend"/>
                <a:ea typeface="Lexend"/>
                <a:cs typeface="Lexend"/>
                <a:sym typeface="Lexend"/>
              </a:rPr>
              <a:t>Wednesday 30th September</a:t>
            </a:r>
            <a:r>
              <a:rPr b="1" lang="en-US" sz="5000">
                <a:solidFill>
                  <a:schemeClr val="dk2"/>
                </a:solidFill>
              </a:rPr>
              <a:t>  </a:t>
            </a:r>
            <a:endParaRPr b="1" sz="30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8" name="Shape 98"/>
        <p:cNvGrpSpPr/>
        <p:nvPr/>
      </p:nvGrpSpPr>
      <p:grpSpPr>
        <a:xfrm>
          <a:off x="0" y="0"/>
          <a:ext cx="0" cy="0"/>
          <a:chOff x="0" y="0"/>
          <a:chExt cx="0" cy="0"/>
        </a:xfrm>
      </p:grpSpPr>
      <p:sp>
        <p:nvSpPr>
          <p:cNvPr id="99" name="Google Shape;99;p2"/>
          <p:cNvSpPr/>
          <p:nvPr/>
        </p:nvSpPr>
        <p:spPr>
          <a:xfrm>
            <a:off x="0" y="1"/>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0" name="Google Shape;100;p2"/>
          <p:cNvSpPr/>
          <p:nvPr/>
        </p:nvSpPr>
        <p:spPr>
          <a:xfrm>
            <a:off x="305" y="0"/>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800" u="none" cap="none" strike="noStrike">
              <a:solidFill>
                <a:schemeClr val="lt1"/>
              </a:solidFill>
              <a:latin typeface="Calibri"/>
              <a:ea typeface="Calibri"/>
              <a:cs typeface="Calibri"/>
              <a:sym typeface="Calibri"/>
            </a:endParaRPr>
          </a:p>
        </p:txBody>
      </p:sp>
      <p:grpSp>
        <p:nvGrpSpPr>
          <p:cNvPr id="101" name="Google Shape;101;p2"/>
          <p:cNvGrpSpPr/>
          <p:nvPr/>
        </p:nvGrpSpPr>
        <p:grpSpPr>
          <a:xfrm>
            <a:off x="-21863" y="508838"/>
            <a:ext cx="5217958" cy="6239661"/>
            <a:chOff x="-19221" y="251144"/>
            <a:chExt cx="5217958" cy="6239661"/>
          </a:xfrm>
        </p:grpSpPr>
        <p:sp>
          <p:nvSpPr>
            <p:cNvPr id="102" name="Google Shape;102;p2"/>
            <p:cNvSpPr/>
            <p:nvPr/>
          </p:nvSpPr>
          <p:spPr>
            <a:xfrm>
              <a:off x="-19221" y="251144"/>
              <a:ext cx="5187198" cy="6239661"/>
            </a:xfrm>
            <a:custGeom>
              <a:rect b="b" l="l" r="r" t="t"/>
              <a:pathLst>
                <a:path extrusionOk="0" h="6239661" w="5187198">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0">
                  <a:srgbClr val="FFFFFF">
                    <a:alpha val="9804"/>
                  </a:srgbClr>
                </a:gs>
                <a:gs pos="2000">
                  <a:srgbClr val="FFFFFF">
                    <a:alpha val="9804"/>
                  </a:srgbClr>
                </a:gs>
                <a:gs pos="16000">
                  <a:srgbClr val="70AD47">
                    <a:alpha val="9804"/>
                  </a:srgbClr>
                </a:gs>
                <a:gs pos="85000">
                  <a:srgbClr val="4472C4">
                    <a:alpha val="9804"/>
                  </a:srgbClr>
                </a:gs>
                <a:gs pos="100000">
                  <a:srgbClr val="FFFFFF">
                    <a:alpha val="9804"/>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3" name="Google Shape;103;p2"/>
            <p:cNvSpPr/>
            <p:nvPr/>
          </p:nvSpPr>
          <p:spPr>
            <a:xfrm>
              <a:off x="-19220" y="297400"/>
              <a:ext cx="5215811" cy="6107388"/>
            </a:xfrm>
            <a:custGeom>
              <a:rect b="b" l="l" r="r" t="t"/>
              <a:pathLst>
                <a:path extrusionOk="0" h="6107388" w="5215811">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0">
                  <a:srgbClr val="FFFFFF">
                    <a:alpha val="9804"/>
                  </a:srgbClr>
                </a:gs>
                <a:gs pos="2000">
                  <a:srgbClr val="FFFFFF">
                    <a:alpha val="9804"/>
                  </a:srgbClr>
                </a:gs>
                <a:gs pos="16000">
                  <a:srgbClr val="70AD47">
                    <a:alpha val="9804"/>
                  </a:srgbClr>
                </a:gs>
                <a:gs pos="85000">
                  <a:srgbClr val="4472C4">
                    <a:alpha val="9804"/>
                  </a:srgbClr>
                </a:gs>
                <a:gs pos="100000">
                  <a:srgbClr val="FFFFFF">
                    <a:alpha val="9804"/>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4" name="Google Shape;104;p2"/>
            <p:cNvSpPr/>
            <p:nvPr/>
          </p:nvSpPr>
          <p:spPr>
            <a:xfrm>
              <a:off x="-19221" y="319367"/>
              <a:ext cx="5217956" cy="6100079"/>
            </a:xfrm>
            <a:custGeom>
              <a:rect b="b" l="l" r="r" t="t"/>
              <a:pathLst>
                <a:path extrusionOk="0" h="6100079" w="5217956">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0">
                  <a:srgbClr val="FFFFFF">
                    <a:alpha val="9804"/>
                  </a:srgbClr>
                </a:gs>
                <a:gs pos="2000">
                  <a:srgbClr val="FFFFFF">
                    <a:alpha val="9804"/>
                  </a:srgbClr>
                </a:gs>
                <a:gs pos="16000">
                  <a:srgbClr val="70AD47">
                    <a:alpha val="9804"/>
                  </a:srgbClr>
                </a:gs>
                <a:gs pos="85000">
                  <a:srgbClr val="4472C4">
                    <a:alpha val="9804"/>
                  </a:srgbClr>
                </a:gs>
                <a:gs pos="100000">
                  <a:srgbClr val="FFFFFF">
                    <a:alpha val="9804"/>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5" name="Google Shape;105;p2"/>
            <p:cNvSpPr/>
            <p:nvPr/>
          </p:nvSpPr>
          <p:spPr>
            <a:xfrm>
              <a:off x="-19220" y="319367"/>
              <a:ext cx="5217957" cy="6100079"/>
            </a:xfrm>
            <a:custGeom>
              <a:rect b="b" l="l" r="r" t="t"/>
              <a:pathLst>
                <a:path extrusionOk="0" h="6100079" w="5217957">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0">
                  <a:srgbClr val="FFFFFF">
                    <a:alpha val="9804"/>
                  </a:srgbClr>
                </a:gs>
                <a:gs pos="2000">
                  <a:srgbClr val="FFFFFF">
                    <a:alpha val="9804"/>
                  </a:srgbClr>
                </a:gs>
                <a:gs pos="16000">
                  <a:srgbClr val="70AD47">
                    <a:alpha val="9804"/>
                  </a:srgbClr>
                </a:gs>
                <a:gs pos="85000">
                  <a:srgbClr val="4472C4">
                    <a:alpha val="9804"/>
                  </a:srgbClr>
                </a:gs>
                <a:gs pos="100000">
                  <a:srgbClr val="FFFFFF">
                    <a:alpha val="9804"/>
                  </a:srgbClr>
                </a:gs>
              </a:gsLst>
              <a:lin ang="12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06" name="Google Shape;106;p2"/>
          <p:cNvSpPr txBox="1"/>
          <p:nvPr>
            <p:ph type="title"/>
          </p:nvPr>
        </p:nvSpPr>
        <p:spPr>
          <a:xfrm>
            <a:off x="306075" y="1243025"/>
            <a:ext cx="4189800" cy="4371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3600"/>
              <a:buFont typeface="Calibri"/>
              <a:buNone/>
            </a:pPr>
            <a:br>
              <a:rPr lang="en-US" sz="3600">
                <a:solidFill>
                  <a:schemeClr val="dk2"/>
                </a:solidFill>
              </a:rPr>
            </a:br>
            <a:br>
              <a:rPr lang="en-US" sz="3600">
                <a:solidFill>
                  <a:schemeClr val="dk2"/>
                </a:solidFill>
              </a:rPr>
            </a:br>
            <a:r>
              <a:rPr lang="en-US" sz="3600">
                <a:solidFill>
                  <a:schemeClr val="dk2"/>
                </a:solidFill>
                <a:latin typeface="Lexend"/>
                <a:ea typeface="Lexend"/>
                <a:cs typeface="Lexend"/>
                <a:sym typeface="Lexend"/>
              </a:rPr>
              <a:t>Areas of Learning with relevance to handwriting:</a:t>
            </a:r>
            <a:br>
              <a:rPr b="0" lang="en-US" sz="3600">
                <a:solidFill>
                  <a:schemeClr val="dk2"/>
                </a:solidFill>
              </a:rPr>
            </a:br>
            <a:br>
              <a:rPr b="0" lang="en-US" sz="3600">
                <a:solidFill>
                  <a:schemeClr val="dk2"/>
                </a:solidFill>
              </a:rPr>
            </a:br>
            <a:endParaRPr sz="3600">
              <a:solidFill>
                <a:schemeClr val="dk2"/>
              </a:solidFill>
            </a:endParaRPr>
          </a:p>
        </p:txBody>
      </p:sp>
      <p:sp>
        <p:nvSpPr>
          <p:cNvPr id="107" name="Google Shape;107;p2"/>
          <p:cNvSpPr txBox="1"/>
          <p:nvPr>
            <p:ph idx="1" type="body"/>
          </p:nvPr>
        </p:nvSpPr>
        <p:spPr>
          <a:xfrm>
            <a:off x="5417100" y="804675"/>
            <a:ext cx="6439200" cy="52305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1800"/>
              <a:buNone/>
            </a:pPr>
            <a:br>
              <a:rPr b="0" lang="en-US" sz="1800">
                <a:solidFill>
                  <a:schemeClr val="dk2"/>
                </a:solidFill>
              </a:rPr>
            </a:br>
            <a:r>
              <a:rPr b="1" lang="en-US" sz="2100" u="sng">
                <a:solidFill>
                  <a:schemeClr val="dk2"/>
                </a:solidFill>
                <a:latin typeface="Lexend"/>
                <a:ea typeface="Lexend"/>
                <a:cs typeface="Lexend"/>
                <a:sym typeface="Lexend"/>
              </a:rPr>
              <a:t>Prime Area - Fine Motor Skills</a:t>
            </a:r>
            <a:endParaRPr sz="3100">
              <a:latin typeface="Lexend"/>
              <a:ea typeface="Lexend"/>
              <a:cs typeface="Lexend"/>
              <a:sym typeface="Lexend"/>
            </a:endParaRPr>
          </a:p>
          <a:p>
            <a:pPr indent="-247650" lvl="0" marL="228600" rtl="0" algn="l">
              <a:lnSpc>
                <a:spcPct val="90000"/>
              </a:lnSpc>
              <a:spcBef>
                <a:spcPts val="1000"/>
              </a:spcBef>
              <a:spcAft>
                <a:spcPts val="0"/>
              </a:spcAft>
              <a:buClr>
                <a:schemeClr val="dk2"/>
              </a:buClr>
              <a:buSzPts val="2100"/>
              <a:buFont typeface="Lexend"/>
              <a:buChar char="•"/>
            </a:pPr>
            <a:r>
              <a:rPr lang="en-US" sz="2100">
                <a:solidFill>
                  <a:schemeClr val="dk2"/>
                </a:solidFill>
                <a:latin typeface="Lexend"/>
                <a:ea typeface="Lexend"/>
                <a:cs typeface="Lexend"/>
                <a:sym typeface="Lexend"/>
              </a:rPr>
              <a:t>Hold a pencil effectively in preparation for fluent writing – using the tripod grip in almost all cases </a:t>
            </a:r>
            <a:endParaRPr sz="2100">
              <a:solidFill>
                <a:schemeClr val="dk2"/>
              </a:solidFill>
              <a:latin typeface="Lexend"/>
              <a:ea typeface="Lexend"/>
              <a:cs typeface="Lexend"/>
              <a:sym typeface="Lexend"/>
            </a:endParaRPr>
          </a:p>
          <a:p>
            <a:pPr indent="0" lvl="0" marL="228600" rtl="0" algn="l">
              <a:lnSpc>
                <a:spcPct val="90000"/>
              </a:lnSpc>
              <a:spcBef>
                <a:spcPts val="1000"/>
              </a:spcBef>
              <a:spcAft>
                <a:spcPts val="0"/>
              </a:spcAft>
              <a:buNone/>
            </a:pPr>
            <a:r>
              <a:t/>
            </a:r>
            <a:endParaRPr sz="2100">
              <a:solidFill>
                <a:schemeClr val="dk2"/>
              </a:solidFill>
              <a:latin typeface="Lexend"/>
              <a:ea typeface="Lexend"/>
              <a:cs typeface="Lexend"/>
              <a:sym typeface="Lexend"/>
            </a:endParaRPr>
          </a:p>
          <a:p>
            <a:pPr indent="0" lvl="0" marL="0" rtl="0" algn="l">
              <a:lnSpc>
                <a:spcPct val="90000"/>
              </a:lnSpc>
              <a:spcBef>
                <a:spcPts val="1000"/>
              </a:spcBef>
              <a:spcAft>
                <a:spcPts val="0"/>
              </a:spcAft>
              <a:buClr>
                <a:schemeClr val="dk2"/>
              </a:buClr>
              <a:buSzPts val="1800"/>
              <a:buNone/>
            </a:pPr>
            <a:r>
              <a:rPr b="1" lang="en-US" sz="2100" u="sng">
                <a:solidFill>
                  <a:schemeClr val="dk2"/>
                </a:solidFill>
                <a:latin typeface="Lexend"/>
                <a:ea typeface="Lexend"/>
                <a:cs typeface="Lexend"/>
                <a:sym typeface="Lexend"/>
              </a:rPr>
              <a:t>Specific Area -  Literacy (Writing)</a:t>
            </a:r>
            <a:endParaRPr sz="3100">
              <a:latin typeface="Lexend"/>
              <a:ea typeface="Lexend"/>
              <a:cs typeface="Lexend"/>
              <a:sym typeface="Lexend"/>
            </a:endParaRPr>
          </a:p>
          <a:p>
            <a:pPr indent="-247650" lvl="0" marL="228600" rtl="0" algn="l">
              <a:lnSpc>
                <a:spcPct val="90000"/>
              </a:lnSpc>
              <a:spcBef>
                <a:spcPts val="1000"/>
              </a:spcBef>
              <a:spcAft>
                <a:spcPts val="0"/>
              </a:spcAft>
              <a:buClr>
                <a:schemeClr val="dk2"/>
              </a:buClr>
              <a:buSzPts val="2100"/>
              <a:buFont typeface="Lexend"/>
              <a:buChar char="•"/>
            </a:pPr>
            <a:r>
              <a:rPr lang="en-US" sz="2100">
                <a:solidFill>
                  <a:schemeClr val="dk2"/>
                </a:solidFill>
                <a:latin typeface="Lexend"/>
                <a:ea typeface="Lexend"/>
                <a:cs typeface="Lexend"/>
                <a:sym typeface="Lexend"/>
              </a:rPr>
              <a:t>Write recognisable letters, most of which are correctly formed.</a:t>
            </a:r>
            <a:endParaRPr sz="2100">
              <a:solidFill>
                <a:schemeClr val="dk2"/>
              </a:solidFill>
              <a:latin typeface="Lexend"/>
              <a:ea typeface="Lexend"/>
              <a:cs typeface="Lexend"/>
              <a:sym typeface="Lexend"/>
            </a:endParaRPr>
          </a:p>
          <a:p>
            <a:pPr indent="-247650" lvl="0" marL="228600" rtl="0" algn="l">
              <a:lnSpc>
                <a:spcPct val="90000"/>
              </a:lnSpc>
              <a:spcBef>
                <a:spcPts val="1000"/>
              </a:spcBef>
              <a:spcAft>
                <a:spcPts val="0"/>
              </a:spcAft>
              <a:buClr>
                <a:schemeClr val="dk2"/>
              </a:buClr>
              <a:buSzPts val="2100"/>
              <a:buFont typeface="Lexend"/>
              <a:buChar char="•"/>
            </a:pPr>
            <a:r>
              <a:rPr lang="en-US" sz="2100">
                <a:solidFill>
                  <a:schemeClr val="dk2"/>
                </a:solidFill>
                <a:latin typeface="Lexend"/>
                <a:ea typeface="Lexend"/>
                <a:cs typeface="Lexend"/>
                <a:sym typeface="Lexend"/>
              </a:rPr>
              <a:t>Spell words by identifying sounds in them and representing the sounds with a letter or letters</a:t>
            </a:r>
            <a:endParaRPr sz="2100">
              <a:solidFill>
                <a:schemeClr val="dk2"/>
              </a:solidFill>
              <a:latin typeface="Lexend"/>
              <a:ea typeface="Lexend"/>
              <a:cs typeface="Lexend"/>
              <a:sym typeface="Lexend"/>
            </a:endParaRPr>
          </a:p>
          <a:p>
            <a:pPr indent="-247650" lvl="0" marL="228600" rtl="0" algn="l">
              <a:lnSpc>
                <a:spcPct val="90000"/>
              </a:lnSpc>
              <a:spcBef>
                <a:spcPts val="1000"/>
              </a:spcBef>
              <a:spcAft>
                <a:spcPts val="0"/>
              </a:spcAft>
              <a:buClr>
                <a:schemeClr val="dk2"/>
              </a:buClr>
              <a:buSzPts val="2100"/>
              <a:buFont typeface="Lexend"/>
              <a:buChar char="•"/>
            </a:pPr>
            <a:r>
              <a:rPr lang="en-US" sz="2100">
                <a:solidFill>
                  <a:schemeClr val="dk2"/>
                </a:solidFill>
                <a:latin typeface="Lexend"/>
                <a:ea typeface="Lexend"/>
                <a:cs typeface="Lexend"/>
                <a:sym typeface="Lexend"/>
              </a:rPr>
              <a:t>Write simple phrases and sentences that can be read by others. </a:t>
            </a:r>
            <a:endParaRPr sz="2100">
              <a:solidFill>
                <a:schemeClr val="dk2"/>
              </a:solidFill>
              <a:latin typeface="Lexend"/>
              <a:ea typeface="Lexend"/>
              <a:cs typeface="Lexend"/>
              <a:sym typeface="Lexend"/>
            </a:endParaRPr>
          </a:p>
          <a:p>
            <a:pPr indent="0" lvl="0" marL="0" rtl="0" algn="l">
              <a:lnSpc>
                <a:spcPct val="90000"/>
              </a:lnSpc>
              <a:spcBef>
                <a:spcPts val="1000"/>
              </a:spcBef>
              <a:spcAft>
                <a:spcPts val="0"/>
              </a:spcAft>
              <a:buClr>
                <a:schemeClr val="dk2"/>
              </a:buClr>
              <a:buSzPts val="1800"/>
              <a:buNone/>
            </a:pPr>
            <a:br>
              <a:rPr lang="en-US" sz="1800">
                <a:solidFill>
                  <a:schemeClr val="dk2"/>
                </a:solidFill>
                <a:latin typeface="Lexend"/>
                <a:ea typeface="Lexend"/>
                <a:cs typeface="Lexend"/>
                <a:sym typeface="Lexend"/>
              </a:rPr>
            </a:br>
            <a:endParaRPr sz="1800">
              <a:solidFill>
                <a:schemeClr val="dk2"/>
              </a:solidFill>
              <a:latin typeface="Lexend"/>
              <a:ea typeface="Lexend"/>
              <a:cs typeface="Lexend"/>
              <a:sym typeface="Lexen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txBox="1"/>
          <p:nvPr>
            <p:ph type="title"/>
          </p:nvPr>
        </p:nvSpPr>
        <p:spPr>
          <a:xfrm>
            <a:off x="262775" y="365125"/>
            <a:ext cx="117813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sz="4000">
                <a:latin typeface="Lexend"/>
                <a:ea typeface="Lexend"/>
                <a:cs typeface="Lexend"/>
                <a:sym typeface="Lexend"/>
              </a:rPr>
              <a:t>Examples of handwriting from Nursery-Year 2</a:t>
            </a:r>
            <a:endParaRPr sz="4000">
              <a:latin typeface="Lexend"/>
              <a:ea typeface="Lexend"/>
              <a:cs typeface="Lexend"/>
              <a:sym typeface="Lexend"/>
            </a:endParaRPr>
          </a:p>
        </p:txBody>
      </p:sp>
      <p:pic>
        <p:nvPicPr>
          <p:cNvPr id="113" name="Google Shape;113;p3"/>
          <p:cNvPicPr preferRelativeResize="0"/>
          <p:nvPr>
            <p:ph idx="1" type="body"/>
          </p:nvPr>
        </p:nvPicPr>
        <p:blipFill rotWithShape="1">
          <a:blip r:embed="rId3">
            <a:alphaModFix/>
          </a:blip>
          <a:srcRect b="0" l="0" r="0" t="0"/>
          <a:stretch/>
        </p:blipFill>
        <p:spPr>
          <a:xfrm>
            <a:off x="838200" y="1591580"/>
            <a:ext cx="3943200" cy="5262300"/>
          </a:xfrm>
          <a:prstGeom prst="rect">
            <a:avLst/>
          </a:prstGeom>
          <a:noFill/>
          <a:ln>
            <a:noFill/>
          </a:ln>
        </p:spPr>
      </p:pic>
      <p:pic>
        <p:nvPicPr>
          <p:cNvPr id="114" name="Google Shape;114;p3"/>
          <p:cNvPicPr preferRelativeResize="0"/>
          <p:nvPr/>
        </p:nvPicPr>
        <p:blipFill rotWithShape="1">
          <a:blip r:embed="rId4">
            <a:alphaModFix/>
          </a:blip>
          <a:srcRect b="0" l="0" r="0" t="0"/>
          <a:stretch/>
        </p:blipFill>
        <p:spPr>
          <a:xfrm>
            <a:off x="6125525" y="1591600"/>
            <a:ext cx="4226300" cy="52622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sz="5200">
                <a:latin typeface="Lexend"/>
                <a:ea typeface="Lexend"/>
                <a:cs typeface="Lexend"/>
                <a:sym typeface="Lexend"/>
              </a:rPr>
              <a:t>Reception</a:t>
            </a:r>
            <a:endParaRPr sz="5200">
              <a:latin typeface="Lexend"/>
              <a:ea typeface="Lexend"/>
              <a:cs typeface="Lexend"/>
              <a:sym typeface="Lexend"/>
            </a:endParaRPr>
          </a:p>
        </p:txBody>
      </p:sp>
      <p:pic>
        <p:nvPicPr>
          <p:cNvPr id="120" name="Google Shape;120;p4"/>
          <p:cNvPicPr preferRelativeResize="0"/>
          <p:nvPr>
            <p:ph idx="1" type="body"/>
          </p:nvPr>
        </p:nvPicPr>
        <p:blipFill rotWithShape="1">
          <a:blip r:embed="rId3">
            <a:alphaModFix/>
          </a:blip>
          <a:srcRect b="34505" l="3581" r="49085" t="12439"/>
          <a:stretch/>
        </p:blipFill>
        <p:spPr>
          <a:xfrm rot="-5400000">
            <a:off x="3146099" y="618050"/>
            <a:ext cx="5146765" cy="7691719"/>
          </a:xfrm>
          <a:prstGeom prst="rect">
            <a:avLst/>
          </a:prstGeom>
          <a:noFill/>
          <a:ln>
            <a:noFill/>
          </a:ln>
        </p:spPr>
      </p:pic>
      <p:sp>
        <p:nvSpPr>
          <p:cNvPr id="121" name="Google Shape;121;p4"/>
          <p:cNvSpPr/>
          <p:nvPr/>
        </p:nvSpPr>
        <p:spPr>
          <a:xfrm>
            <a:off x="6297450" y="2307925"/>
            <a:ext cx="892500" cy="501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sz="5100">
                <a:latin typeface="Lexend"/>
                <a:ea typeface="Lexend"/>
                <a:cs typeface="Lexend"/>
                <a:sym typeface="Lexend"/>
              </a:rPr>
              <a:t>Year 1</a:t>
            </a:r>
            <a:endParaRPr sz="5100">
              <a:latin typeface="Lexend"/>
              <a:ea typeface="Lexend"/>
              <a:cs typeface="Lexend"/>
              <a:sym typeface="Lexend"/>
            </a:endParaRPr>
          </a:p>
        </p:txBody>
      </p:sp>
      <p:pic>
        <p:nvPicPr>
          <p:cNvPr id="127" name="Google Shape;127;p5"/>
          <p:cNvPicPr preferRelativeResize="0"/>
          <p:nvPr>
            <p:ph idx="1" type="body"/>
          </p:nvPr>
        </p:nvPicPr>
        <p:blipFill rotWithShape="1">
          <a:blip r:embed="rId3">
            <a:alphaModFix/>
          </a:blip>
          <a:srcRect b="0" l="0" r="0" t="0"/>
          <a:stretch/>
        </p:blipFill>
        <p:spPr>
          <a:xfrm>
            <a:off x="3873800" y="135725"/>
            <a:ext cx="4865400" cy="6487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sz="5000">
                <a:latin typeface="Lexend"/>
                <a:ea typeface="Lexend"/>
                <a:cs typeface="Lexend"/>
                <a:sym typeface="Lexend"/>
              </a:rPr>
              <a:t>Year 2</a:t>
            </a:r>
            <a:endParaRPr sz="5000">
              <a:latin typeface="Lexend"/>
              <a:ea typeface="Lexend"/>
              <a:cs typeface="Lexend"/>
              <a:sym typeface="Lexend"/>
            </a:endParaRPr>
          </a:p>
        </p:txBody>
      </p:sp>
      <p:pic>
        <p:nvPicPr>
          <p:cNvPr id="133" name="Google Shape;133;p6"/>
          <p:cNvPicPr preferRelativeResize="0"/>
          <p:nvPr>
            <p:ph idx="1" type="body"/>
          </p:nvPr>
        </p:nvPicPr>
        <p:blipFill rotWithShape="1">
          <a:blip r:embed="rId3">
            <a:alphaModFix/>
          </a:blip>
          <a:srcRect b="0" l="0" r="0" t="0"/>
          <a:stretch/>
        </p:blipFill>
        <p:spPr>
          <a:xfrm>
            <a:off x="4428565" y="110845"/>
            <a:ext cx="4885764" cy="651435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7" name="Shape 137"/>
        <p:cNvGrpSpPr/>
        <p:nvPr/>
      </p:nvGrpSpPr>
      <p:grpSpPr>
        <a:xfrm>
          <a:off x="0" y="0"/>
          <a:ext cx="0" cy="0"/>
          <a:chOff x="0" y="0"/>
          <a:chExt cx="0" cy="0"/>
        </a:xfrm>
      </p:grpSpPr>
      <p:sp>
        <p:nvSpPr>
          <p:cNvPr id="138" name="Google Shape;138;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139" name="Google Shape;139;p7"/>
          <p:cNvGrpSpPr/>
          <p:nvPr/>
        </p:nvGrpSpPr>
        <p:grpSpPr>
          <a:xfrm>
            <a:off x="0" y="0"/>
            <a:ext cx="12192000" cy="6858000"/>
            <a:chOff x="0" y="0"/>
            <a:chExt cx="12192000" cy="6858000"/>
          </a:xfrm>
        </p:grpSpPr>
        <p:sp>
          <p:nvSpPr>
            <p:cNvPr id="140" name="Google Shape;140;p7"/>
            <p:cNvSpPr/>
            <p:nvPr/>
          </p:nvSpPr>
          <p:spPr>
            <a:xfrm>
              <a:off x="0" y="0"/>
              <a:ext cx="12192000" cy="685800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1" name="Google Shape;141;p7"/>
            <p:cNvSpPr/>
            <p:nvPr/>
          </p:nvSpPr>
          <p:spPr>
            <a:xfrm>
              <a:off x="0" y="0"/>
              <a:ext cx="12192000" cy="6858000"/>
            </a:xfrm>
            <a:prstGeom prst="rect">
              <a:avLst/>
            </a:prstGeom>
            <a:solidFill>
              <a:srgbClr val="BF9000">
                <a:alpha val="666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42" name="Google Shape;142;p7"/>
          <p:cNvSpPr txBox="1"/>
          <p:nvPr>
            <p:ph type="title"/>
          </p:nvPr>
        </p:nvSpPr>
        <p:spPr>
          <a:xfrm>
            <a:off x="274950" y="284750"/>
            <a:ext cx="5560800" cy="44568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980"/>
              <a:buFont typeface="Calibri"/>
              <a:buNone/>
            </a:pPr>
            <a:r>
              <a:rPr lang="en-US" sz="3120">
                <a:solidFill>
                  <a:schemeClr val="dk1"/>
                </a:solidFill>
                <a:latin typeface="Lexend"/>
                <a:ea typeface="Lexend"/>
                <a:cs typeface="Lexend"/>
                <a:sym typeface="Lexend"/>
              </a:rPr>
              <a:t>Gross </a:t>
            </a:r>
            <a:r>
              <a:rPr lang="en-US" sz="3120">
                <a:latin typeface="Lexend"/>
                <a:ea typeface="Lexend"/>
                <a:cs typeface="Lexend"/>
                <a:sym typeface="Lexend"/>
              </a:rPr>
              <a:t>M</a:t>
            </a:r>
            <a:r>
              <a:rPr lang="en-US" sz="3120">
                <a:solidFill>
                  <a:schemeClr val="dk1"/>
                </a:solidFill>
                <a:latin typeface="Lexend"/>
                <a:ea typeface="Lexend"/>
                <a:cs typeface="Lexend"/>
                <a:sym typeface="Lexend"/>
              </a:rPr>
              <a:t>otor </a:t>
            </a:r>
            <a:r>
              <a:rPr lang="en-US" sz="3120">
                <a:latin typeface="Lexend"/>
                <a:ea typeface="Lexend"/>
                <a:cs typeface="Lexend"/>
                <a:sym typeface="Lexend"/>
              </a:rPr>
              <a:t>S</a:t>
            </a:r>
            <a:r>
              <a:rPr lang="en-US" sz="3120">
                <a:solidFill>
                  <a:schemeClr val="dk1"/>
                </a:solidFill>
                <a:latin typeface="Lexend"/>
                <a:ea typeface="Lexend"/>
                <a:cs typeface="Lexend"/>
                <a:sym typeface="Lexend"/>
              </a:rPr>
              <a:t>kills</a:t>
            </a:r>
            <a:endParaRPr sz="3120">
              <a:solidFill>
                <a:schemeClr val="dk1"/>
              </a:solidFill>
              <a:latin typeface="Lexend"/>
              <a:ea typeface="Lexend"/>
              <a:cs typeface="Lexend"/>
              <a:sym typeface="Lexend"/>
            </a:endParaRPr>
          </a:p>
          <a:p>
            <a:pPr indent="0" lvl="0" marL="0" rtl="0" algn="l">
              <a:lnSpc>
                <a:spcPct val="90000"/>
              </a:lnSpc>
              <a:spcBef>
                <a:spcPts val="0"/>
              </a:spcBef>
              <a:spcAft>
                <a:spcPts val="0"/>
              </a:spcAft>
              <a:buClr>
                <a:schemeClr val="dk1"/>
              </a:buClr>
              <a:buSzPts val="1980"/>
              <a:buFont typeface="Calibri"/>
              <a:buNone/>
            </a:pPr>
            <a:r>
              <a:t/>
            </a:r>
            <a:endParaRPr sz="3120">
              <a:latin typeface="Lexend"/>
              <a:ea typeface="Lexend"/>
              <a:cs typeface="Lexend"/>
              <a:sym typeface="Lexend"/>
            </a:endParaRPr>
          </a:p>
          <a:p>
            <a:pPr indent="0" lvl="0" marL="0" rtl="0" algn="l">
              <a:lnSpc>
                <a:spcPct val="90000"/>
              </a:lnSpc>
              <a:spcBef>
                <a:spcPts val="0"/>
              </a:spcBef>
              <a:spcAft>
                <a:spcPts val="0"/>
              </a:spcAft>
              <a:buClr>
                <a:schemeClr val="dk1"/>
              </a:buClr>
              <a:buSzPts val="1980"/>
              <a:buFont typeface="Calibri"/>
              <a:buNone/>
            </a:pPr>
            <a:r>
              <a:rPr lang="en-US" sz="3120">
                <a:latin typeface="Lexend"/>
                <a:ea typeface="Lexend"/>
                <a:cs typeface="Lexend"/>
                <a:sym typeface="Lexend"/>
              </a:rPr>
              <a:t>These are the abilities required in order to control the large muscle groups of the body including: running, </a:t>
            </a:r>
            <a:r>
              <a:rPr lang="en-US" sz="3120">
                <a:latin typeface="Lexend"/>
                <a:ea typeface="Lexend"/>
                <a:cs typeface="Lexend"/>
                <a:sym typeface="Lexend"/>
              </a:rPr>
              <a:t>walking,</a:t>
            </a:r>
            <a:r>
              <a:rPr lang="en-US" sz="3120">
                <a:latin typeface="Lexend"/>
                <a:ea typeface="Lexend"/>
                <a:cs typeface="Lexend"/>
                <a:sym typeface="Lexend"/>
              </a:rPr>
              <a:t> sitting and crawling.</a:t>
            </a:r>
            <a:endParaRPr sz="3120">
              <a:latin typeface="Lexend"/>
              <a:ea typeface="Lexend"/>
              <a:cs typeface="Lexend"/>
              <a:sym typeface="Lexend"/>
            </a:endParaRPr>
          </a:p>
        </p:txBody>
      </p:sp>
      <p:pic>
        <p:nvPicPr>
          <p:cNvPr id="143" name="Google Shape;143;p7"/>
          <p:cNvPicPr preferRelativeResize="0"/>
          <p:nvPr/>
        </p:nvPicPr>
        <p:blipFill rotWithShape="1">
          <a:blip r:embed="rId3">
            <a:alphaModFix/>
          </a:blip>
          <a:srcRect b="0" l="0" r="0" t="0"/>
          <a:stretch/>
        </p:blipFill>
        <p:spPr>
          <a:xfrm>
            <a:off x="7928182" y="171450"/>
            <a:ext cx="3847171" cy="6858000"/>
          </a:xfrm>
          <a:prstGeom prst="rect">
            <a:avLst/>
          </a:prstGeom>
          <a:noFill/>
          <a:ln>
            <a:noFill/>
          </a:ln>
        </p:spPr>
      </p:pic>
      <p:pic>
        <p:nvPicPr>
          <p:cNvPr id="144" name="Google Shape;144;p7"/>
          <p:cNvPicPr preferRelativeResize="0"/>
          <p:nvPr/>
        </p:nvPicPr>
        <p:blipFill>
          <a:blip r:embed="rId4">
            <a:alphaModFix/>
          </a:blip>
          <a:stretch>
            <a:fillRect/>
          </a:stretch>
        </p:blipFill>
        <p:spPr>
          <a:xfrm>
            <a:off x="8134200" y="-5037"/>
            <a:ext cx="3996525" cy="6619874"/>
          </a:xfrm>
          <a:prstGeom prst="rect">
            <a:avLst/>
          </a:prstGeom>
          <a:noFill/>
          <a:ln>
            <a:noFill/>
          </a:ln>
        </p:spPr>
      </p:pic>
      <p:sp>
        <p:nvSpPr>
          <p:cNvPr id="145" name="Google Shape;145;p7"/>
          <p:cNvSpPr txBox="1"/>
          <p:nvPr/>
        </p:nvSpPr>
        <p:spPr>
          <a:xfrm>
            <a:off x="6095675" y="3211000"/>
            <a:ext cx="2281200" cy="18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800">
              <a:solidFill>
                <a:schemeClr val="dk1"/>
              </a:solidFill>
              <a:latin typeface="Calibri"/>
              <a:ea typeface="Calibri"/>
              <a:cs typeface="Calibri"/>
              <a:sym typeface="Calibri"/>
            </a:endParaRPr>
          </a:p>
        </p:txBody>
      </p:sp>
      <p:pic>
        <p:nvPicPr>
          <p:cNvPr id="146" name="Google Shape;146;p7"/>
          <p:cNvPicPr preferRelativeResize="0"/>
          <p:nvPr/>
        </p:nvPicPr>
        <p:blipFill>
          <a:blip r:embed="rId5">
            <a:alphaModFix/>
          </a:blip>
          <a:stretch>
            <a:fillRect/>
          </a:stretch>
        </p:blipFill>
        <p:spPr>
          <a:xfrm>
            <a:off x="5985825" y="-5025"/>
            <a:ext cx="6144899" cy="69265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0" name="Shape 150"/>
        <p:cNvGrpSpPr/>
        <p:nvPr/>
      </p:nvGrpSpPr>
      <p:grpSpPr>
        <a:xfrm>
          <a:off x="0" y="0"/>
          <a:ext cx="0" cy="0"/>
          <a:chOff x="0" y="0"/>
          <a:chExt cx="0" cy="0"/>
        </a:xfrm>
      </p:grpSpPr>
      <p:sp>
        <p:nvSpPr>
          <p:cNvPr id="151" name="Google Shape;151;h26aa6d0fa60a4815_0_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152" name="Google Shape;152;h26aa6d0fa60a4815_0_15"/>
          <p:cNvGrpSpPr/>
          <p:nvPr/>
        </p:nvGrpSpPr>
        <p:grpSpPr>
          <a:xfrm>
            <a:off x="0" y="0"/>
            <a:ext cx="12192000" cy="6858000"/>
            <a:chOff x="0" y="0"/>
            <a:chExt cx="12192000" cy="6858000"/>
          </a:xfrm>
        </p:grpSpPr>
        <p:sp>
          <p:nvSpPr>
            <p:cNvPr id="153" name="Google Shape;153;h26aa6d0fa60a4815_0_15"/>
            <p:cNvSpPr/>
            <p:nvPr/>
          </p:nvSpPr>
          <p:spPr>
            <a:xfrm>
              <a:off x="0" y="0"/>
              <a:ext cx="12192000" cy="6858000"/>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4" name="Google Shape;154;h26aa6d0fa60a4815_0_15"/>
            <p:cNvSpPr/>
            <p:nvPr/>
          </p:nvSpPr>
          <p:spPr>
            <a:xfrm>
              <a:off x="0" y="0"/>
              <a:ext cx="12192000" cy="6858000"/>
            </a:xfrm>
            <a:prstGeom prst="rect">
              <a:avLst/>
            </a:prstGeom>
            <a:solidFill>
              <a:srgbClr val="BF9000">
                <a:alpha val="667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55" name="Google Shape;155;h26aa6d0fa60a4815_0_15"/>
          <p:cNvSpPr txBox="1"/>
          <p:nvPr>
            <p:ph type="title"/>
          </p:nvPr>
        </p:nvSpPr>
        <p:spPr>
          <a:xfrm>
            <a:off x="147275" y="634875"/>
            <a:ext cx="5775000" cy="62181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980"/>
              <a:buFont typeface="Calibri"/>
              <a:buNone/>
            </a:pPr>
            <a:r>
              <a:rPr lang="en-US" sz="3520">
                <a:latin typeface="Lexend"/>
                <a:ea typeface="Lexend"/>
                <a:cs typeface="Lexend"/>
                <a:sym typeface="Lexend"/>
              </a:rPr>
              <a:t>Fine </a:t>
            </a:r>
            <a:r>
              <a:rPr lang="en-US" sz="3520">
                <a:latin typeface="Lexend"/>
                <a:ea typeface="Lexend"/>
                <a:cs typeface="Lexend"/>
                <a:sym typeface="Lexend"/>
              </a:rPr>
              <a:t>M</a:t>
            </a:r>
            <a:r>
              <a:rPr lang="en-US" sz="3520">
                <a:solidFill>
                  <a:schemeClr val="dk1"/>
                </a:solidFill>
                <a:latin typeface="Lexend"/>
                <a:ea typeface="Lexend"/>
                <a:cs typeface="Lexend"/>
                <a:sym typeface="Lexend"/>
              </a:rPr>
              <a:t>otor </a:t>
            </a:r>
            <a:r>
              <a:rPr lang="en-US" sz="3520">
                <a:latin typeface="Lexend"/>
                <a:ea typeface="Lexend"/>
                <a:cs typeface="Lexend"/>
                <a:sym typeface="Lexend"/>
              </a:rPr>
              <a:t>S</a:t>
            </a:r>
            <a:r>
              <a:rPr lang="en-US" sz="3520">
                <a:solidFill>
                  <a:schemeClr val="dk1"/>
                </a:solidFill>
                <a:latin typeface="Lexend"/>
                <a:ea typeface="Lexend"/>
                <a:cs typeface="Lexend"/>
                <a:sym typeface="Lexend"/>
              </a:rPr>
              <a:t>kills</a:t>
            </a:r>
            <a:endParaRPr sz="3520">
              <a:solidFill>
                <a:schemeClr val="dk1"/>
              </a:solidFill>
              <a:latin typeface="Lexend"/>
              <a:ea typeface="Lexend"/>
              <a:cs typeface="Lexend"/>
              <a:sym typeface="Lexend"/>
            </a:endParaRPr>
          </a:p>
          <a:p>
            <a:pPr indent="0" lvl="0" marL="0" rtl="0" algn="l">
              <a:lnSpc>
                <a:spcPct val="90000"/>
              </a:lnSpc>
              <a:spcBef>
                <a:spcPts val="0"/>
              </a:spcBef>
              <a:spcAft>
                <a:spcPts val="0"/>
              </a:spcAft>
              <a:buClr>
                <a:schemeClr val="dk1"/>
              </a:buClr>
              <a:buSzPts val="1980"/>
              <a:buFont typeface="Calibri"/>
              <a:buNone/>
            </a:pPr>
            <a:r>
              <a:t/>
            </a:r>
            <a:endParaRPr sz="3520">
              <a:latin typeface="Lexend"/>
              <a:ea typeface="Lexend"/>
              <a:cs typeface="Lexend"/>
              <a:sym typeface="Lexend"/>
            </a:endParaRPr>
          </a:p>
          <a:p>
            <a:pPr indent="0" lvl="0" marL="0" rtl="0" algn="l">
              <a:lnSpc>
                <a:spcPct val="115000"/>
              </a:lnSpc>
              <a:spcBef>
                <a:spcPts val="1200"/>
              </a:spcBef>
              <a:spcAft>
                <a:spcPts val="0"/>
              </a:spcAft>
              <a:buClr>
                <a:schemeClr val="dk1"/>
              </a:buClr>
              <a:buSzPts val="1100"/>
              <a:buFont typeface="Arial"/>
              <a:buNone/>
            </a:pPr>
            <a:r>
              <a:rPr lang="en-US" sz="2100">
                <a:solidFill>
                  <a:srgbClr val="555555"/>
                </a:solidFill>
                <a:latin typeface="Lexend"/>
                <a:ea typeface="Lexend"/>
                <a:cs typeface="Lexend"/>
                <a:sym typeface="Lexend"/>
              </a:rPr>
              <a:t>Fine motor skills are the small, precise movements we make with our hands, fingers, feet and toes. They involve the coordination of your muscles, joints and nerves.</a:t>
            </a:r>
            <a:endParaRPr sz="2100">
              <a:solidFill>
                <a:srgbClr val="555555"/>
              </a:solidFill>
              <a:latin typeface="Lexend"/>
              <a:ea typeface="Lexend"/>
              <a:cs typeface="Lexend"/>
              <a:sym typeface="Lexend"/>
            </a:endParaRPr>
          </a:p>
          <a:p>
            <a:pPr indent="0" lvl="0" marL="0" rtl="0" algn="l">
              <a:lnSpc>
                <a:spcPct val="115000"/>
              </a:lnSpc>
              <a:spcBef>
                <a:spcPts val="1200"/>
              </a:spcBef>
              <a:spcAft>
                <a:spcPts val="0"/>
              </a:spcAft>
              <a:buClr>
                <a:schemeClr val="dk1"/>
              </a:buClr>
              <a:buSzPts val="1100"/>
              <a:buFont typeface="Arial"/>
              <a:buNone/>
            </a:pPr>
            <a:r>
              <a:rPr lang="en-US" sz="2100">
                <a:solidFill>
                  <a:srgbClr val="555555"/>
                </a:solidFill>
                <a:latin typeface="Lexend"/>
                <a:ea typeface="Lexend"/>
                <a:cs typeface="Lexend"/>
                <a:sym typeface="Lexend"/>
              </a:rPr>
              <a:t>We mainly think of hand, wrist and finger movements when it comes to fine motor skills, like picking up an object by pinching it with your pointer finger and thumb. But you can also make fine movements with your foot, ankle and toes. </a:t>
            </a:r>
            <a:endParaRPr sz="2100">
              <a:solidFill>
                <a:srgbClr val="555555"/>
              </a:solidFill>
              <a:latin typeface="Lexend"/>
              <a:ea typeface="Lexend"/>
              <a:cs typeface="Lexend"/>
              <a:sym typeface="Lexend"/>
            </a:endParaRPr>
          </a:p>
          <a:p>
            <a:pPr indent="0" lvl="0" marL="0" rtl="0" algn="l">
              <a:lnSpc>
                <a:spcPct val="115000"/>
              </a:lnSpc>
              <a:spcBef>
                <a:spcPts val="1200"/>
              </a:spcBef>
              <a:spcAft>
                <a:spcPts val="0"/>
              </a:spcAft>
              <a:buClr>
                <a:schemeClr val="dk1"/>
              </a:buClr>
              <a:buSzPts val="1100"/>
              <a:buFont typeface="Arial"/>
              <a:buNone/>
            </a:pPr>
            <a:r>
              <a:t/>
            </a:r>
            <a:endParaRPr sz="2100">
              <a:solidFill>
                <a:srgbClr val="555555"/>
              </a:solidFill>
              <a:latin typeface="Lexend"/>
              <a:ea typeface="Lexend"/>
              <a:cs typeface="Lexend"/>
              <a:sym typeface="Lexend"/>
            </a:endParaRPr>
          </a:p>
          <a:p>
            <a:pPr indent="0" lvl="0" marL="0" rtl="0" algn="l">
              <a:lnSpc>
                <a:spcPct val="90000"/>
              </a:lnSpc>
              <a:spcBef>
                <a:spcPts val="1200"/>
              </a:spcBef>
              <a:spcAft>
                <a:spcPts val="0"/>
              </a:spcAft>
              <a:buClr>
                <a:schemeClr val="dk1"/>
              </a:buClr>
              <a:buSzPts val="1980"/>
              <a:buFont typeface="Calibri"/>
              <a:buNone/>
            </a:pPr>
            <a:r>
              <a:t/>
            </a:r>
            <a:endParaRPr sz="3520">
              <a:latin typeface="Lexend"/>
              <a:ea typeface="Lexend"/>
              <a:cs typeface="Lexend"/>
              <a:sym typeface="Lexend"/>
            </a:endParaRPr>
          </a:p>
        </p:txBody>
      </p:sp>
      <p:sp>
        <p:nvSpPr>
          <p:cNvPr id="156" name="Google Shape;156;h26aa6d0fa60a4815_0_15"/>
          <p:cNvSpPr txBox="1"/>
          <p:nvPr/>
        </p:nvSpPr>
        <p:spPr>
          <a:xfrm>
            <a:off x="6095675" y="3211000"/>
            <a:ext cx="2281200" cy="18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800">
              <a:solidFill>
                <a:schemeClr val="dk1"/>
              </a:solidFill>
              <a:latin typeface="Calibri"/>
              <a:ea typeface="Calibri"/>
              <a:cs typeface="Calibri"/>
              <a:sym typeface="Calibri"/>
            </a:endParaRPr>
          </a:p>
        </p:txBody>
      </p:sp>
      <p:pic>
        <p:nvPicPr>
          <p:cNvPr id="157" name="Google Shape;157;h26aa6d0fa60a4815_0_15"/>
          <p:cNvPicPr preferRelativeResize="0"/>
          <p:nvPr/>
        </p:nvPicPr>
        <p:blipFill>
          <a:blip r:embed="rId3">
            <a:alphaModFix/>
          </a:blip>
          <a:stretch>
            <a:fillRect/>
          </a:stretch>
        </p:blipFill>
        <p:spPr>
          <a:xfrm>
            <a:off x="6095675" y="106850"/>
            <a:ext cx="6096325" cy="67511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1" name="Shape 161"/>
        <p:cNvGrpSpPr/>
        <p:nvPr/>
      </p:nvGrpSpPr>
      <p:grpSpPr>
        <a:xfrm>
          <a:off x="0" y="0"/>
          <a:ext cx="0" cy="0"/>
          <a:chOff x="0" y="0"/>
          <a:chExt cx="0" cy="0"/>
        </a:xfrm>
      </p:grpSpPr>
      <p:sp>
        <p:nvSpPr>
          <p:cNvPr id="162" name="Google Shape;162;p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3" name="Google Shape;163;p9"/>
          <p:cNvSpPr txBox="1"/>
          <p:nvPr>
            <p:ph type="title"/>
          </p:nvPr>
        </p:nvSpPr>
        <p:spPr>
          <a:xfrm>
            <a:off x="640080" y="325369"/>
            <a:ext cx="4368602" cy="195684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500">
                <a:latin typeface="Lexend"/>
                <a:ea typeface="Lexend"/>
                <a:cs typeface="Lexend"/>
                <a:sym typeface="Lexend"/>
              </a:rPr>
              <a:t>Peg Boards</a:t>
            </a:r>
            <a:endParaRPr sz="4500">
              <a:latin typeface="Lexend"/>
              <a:ea typeface="Lexend"/>
              <a:cs typeface="Lexend"/>
              <a:sym typeface="Lexend"/>
            </a:endParaRPr>
          </a:p>
        </p:txBody>
      </p:sp>
      <p:sp>
        <p:nvSpPr>
          <p:cNvPr id="164" name="Google Shape;164;p9"/>
          <p:cNvSpPr/>
          <p:nvPr/>
        </p:nvSpPr>
        <p:spPr>
          <a:xfrm>
            <a:off x="640080" y="2586994"/>
            <a:ext cx="3474720" cy="18288"/>
          </a:xfrm>
          <a:custGeom>
            <a:rect b="b" l="l" r="r" t="t"/>
            <a:pathLst>
              <a:path extrusionOk="0" fill="none" h="18288" w="347472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extrusionOk="0" h="18288" w="347472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cap="rnd" cmpd="sng" w="4445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65" name="Google Shape;165;p9"/>
          <p:cNvPicPr preferRelativeResize="0"/>
          <p:nvPr/>
        </p:nvPicPr>
        <p:blipFill rotWithShape="1">
          <a:blip r:embed="rId3">
            <a:alphaModFix/>
          </a:blip>
          <a:srcRect b="13799" l="0" r="0" t="7939"/>
          <a:stretch/>
        </p:blipFill>
        <p:spPr>
          <a:xfrm>
            <a:off x="5311702" y="10"/>
            <a:ext cx="6878775" cy="6857990"/>
          </a:xfrm>
          <a:custGeom>
            <a:rect b="b" l="l" r="r" t="t"/>
            <a:pathLst>
              <a:path extrusionOk="0" h="6858000" w="6878775">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ln>
            <a:noFill/>
          </a:ln>
        </p:spPr>
      </p:pic>
      <p:sp>
        <p:nvSpPr>
          <p:cNvPr id="166" name="Google Shape;166;p9"/>
          <p:cNvSpPr txBox="1"/>
          <p:nvPr/>
        </p:nvSpPr>
        <p:spPr>
          <a:xfrm>
            <a:off x="0" y="2828125"/>
            <a:ext cx="5311800" cy="3817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0" lang="en-US" sz="2200" u="none" cap="none" strike="noStrike">
                <a:solidFill>
                  <a:schemeClr val="dk1"/>
                </a:solidFill>
                <a:latin typeface="Lexend"/>
                <a:ea typeface="Lexend"/>
                <a:cs typeface="Lexend"/>
                <a:sym typeface="Lexend"/>
              </a:rPr>
              <a:t>Peg boards are great for developing fine motor skills and developing the pincer grip. </a:t>
            </a:r>
            <a:endParaRPr sz="1800">
              <a:latin typeface="Lexend"/>
              <a:ea typeface="Lexend"/>
              <a:cs typeface="Lexend"/>
              <a:sym typeface="Lexend"/>
            </a:endParaRPr>
          </a:p>
          <a:p>
            <a:pPr indent="0" lvl="0" marL="0" marR="0" rtl="0" algn="l">
              <a:spcBef>
                <a:spcPts val="0"/>
              </a:spcBef>
              <a:spcAft>
                <a:spcPts val="0"/>
              </a:spcAft>
              <a:buNone/>
            </a:pPr>
            <a:r>
              <a:t/>
            </a:r>
            <a:endParaRPr sz="2200">
              <a:solidFill>
                <a:schemeClr val="dk1"/>
              </a:solidFill>
              <a:latin typeface="Lexend"/>
              <a:ea typeface="Lexend"/>
              <a:cs typeface="Lexend"/>
              <a:sym typeface="Lexend"/>
            </a:endParaRPr>
          </a:p>
          <a:p>
            <a:pPr indent="0" lvl="0" marL="0" marR="0" rtl="0" algn="l">
              <a:spcBef>
                <a:spcPts val="0"/>
              </a:spcBef>
              <a:spcAft>
                <a:spcPts val="0"/>
              </a:spcAft>
              <a:buNone/>
            </a:pPr>
            <a:r>
              <a:rPr lang="en-US" sz="2200">
                <a:solidFill>
                  <a:schemeClr val="dk1"/>
                </a:solidFill>
                <a:latin typeface="Lexend"/>
                <a:ea typeface="Lexend"/>
                <a:cs typeface="Lexend"/>
                <a:sym typeface="Lexend"/>
              </a:rPr>
              <a:t>There are a range of pattern cards children can follow and copy. </a:t>
            </a:r>
            <a:endParaRPr sz="1800">
              <a:latin typeface="Lexend"/>
              <a:ea typeface="Lexend"/>
              <a:cs typeface="Lexend"/>
              <a:sym typeface="Lexend"/>
            </a:endParaRPr>
          </a:p>
          <a:p>
            <a:pPr indent="0" lvl="0" marL="0" marR="0" rtl="0" algn="l">
              <a:spcBef>
                <a:spcPts val="0"/>
              </a:spcBef>
              <a:spcAft>
                <a:spcPts val="0"/>
              </a:spcAft>
              <a:buNone/>
            </a:pPr>
            <a:r>
              <a:t/>
            </a:r>
            <a:endParaRPr sz="2200">
              <a:solidFill>
                <a:schemeClr val="dk1"/>
              </a:solidFill>
              <a:latin typeface="Lexend"/>
              <a:ea typeface="Lexend"/>
              <a:cs typeface="Lexend"/>
              <a:sym typeface="Lexend"/>
            </a:endParaRPr>
          </a:p>
          <a:p>
            <a:pPr indent="0" lvl="0" marL="0" marR="0" rtl="0" algn="l">
              <a:spcBef>
                <a:spcPts val="0"/>
              </a:spcBef>
              <a:spcAft>
                <a:spcPts val="0"/>
              </a:spcAft>
              <a:buNone/>
            </a:pPr>
            <a:r>
              <a:rPr lang="en-US" sz="2200">
                <a:solidFill>
                  <a:schemeClr val="dk1"/>
                </a:solidFill>
                <a:latin typeface="Lexend"/>
                <a:ea typeface="Lexend"/>
                <a:cs typeface="Lexend"/>
                <a:sym typeface="Lexend"/>
              </a:rPr>
              <a:t>Copying the pattern cards helps to develop visual perception skills which will support them with modelled writing tasks later on.</a:t>
            </a:r>
            <a:endParaRPr sz="1800">
              <a:latin typeface="Lexend"/>
              <a:ea typeface="Lexend"/>
              <a:cs typeface="Lexend"/>
              <a:sym typeface="Lexen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 name="Shape 170"/>
        <p:cNvGrpSpPr/>
        <p:nvPr/>
      </p:nvGrpSpPr>
      <p:grpSpPr>
        <a:xfrm>
          <a:off x="0" y="0"/>
          <a:ext cx="0" cy="0"/>
          <a:chOff x="0" y="0"/>
          <a:chExt cx="0" cy="0"/>
        </a:xfrm>
      </p:grpSpPr>
      <p:sp>
        <p:nvSpPr>
          <p:cNvPr id="171" name="Google Shape;171;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72" name="Google Shape;172;p10"/>
          <p:cNvPicPr preferRelativeResize="0"/>
          <p:nvPr/>
        </p:nvPicPr>
        <p:blipFill rotWithShape="1">
          <a:blip r:embed="rId3">
            <a:alphaModFix/>
          </a:blip>
          <a:srcRect b="2" l="15296" r="5025" t="0"/>
          <a:stretch/>
        </p:blipFill>
        <p:spPr>
          <a:xfrm>
            <a:off x="8529321" y="10"/>
            <a:ext cx="3662680" cy="3401558"/>
          </a:xfrm>
          <a:custGeom>
            <a:rect b="b" l="l" r="r" t="t"/>
            <a:pathLst>
              <a:path extrusionOk="0" h="3401568" w="3662680">
                <a:moveTo>
                  <a:pt x="0" y="0"/>
                </a:moveTo>
                <a:lnTo>
                  <a:pt x="3662680" y="0"/>
                </a:lnTo>
                <a:lnTo>
                  <a:pt x="3662680" y="3401568"/>
                </a:lnTo>
                <a:lnTo>
                  <a:pt x="774527" y="3401568"/>
                </a:lnTo>
                <a:lnTo>
                  <a:pt x="769892" y="3133175"/>
                </a:lnTo>
                <a:cubicBezTo>
                  <a:pt x="732577" y="2055441"/>
                  <a:pt x="492520" y="1056020"/>
                  <a:pt x="104445" y="215033"/>
                </a:cubicBezTo>
                <a:close/>
              </a:path>
            </a:pathLst>
          </a:custGeom>
          <a:noFill/>
          <a:ln>
            <a:noFill/>
          </a:ln>
        </p:spPr>
      </p:pic>
      <p:pic>
        <p:nvPicPr>
          <p:cNvPr id="173" name="Google Shape;173;p10"/>
          <p:cNvPicPr preferRelativeResize="0"/>
          <p:nvPr/>
        </p:nvPicPr>
        <p:blipFill rotWithShape="1">
          <a:blip r:embed="rId4">
            <a:alphaModFix/>
          </a:blip>
          <a:srcRect b="2" l="3409" r="2767" t="0"/>
          <a:stretch/>
        </p:blipFill>
        <p:spPr>
          <a:xfrm>
            <a:off x="5115314" y="10"/>
            <a:ext cx="4118110" cy="3401558"/>
          </a:xfrm>
          <a:custGeom>
            <a:rect b="b" l="l" r="r" t="t"/>
            <a:pathLst>
              <a:path extrusionOk="0" h="3401568" w="4118110">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a:noFill/>
          <a:ln>
            <a:noFill/>
          </a:ln>
        </p:spPr>
      </p:pic>
      <p:pic>
        <p:nvPicPr>
          <p:cNvPr id="174" name="Google Shape;174;p10"/>
          <p:cNvPicPr preferRelativeResize="0"/>
          <p:nvPr/>
        </p:nvPicPr>
        <p:blipFill rotWithShape="1">
          <a:blip r:embed="rId5">
            <a:alphaModFix/>
          </a:blip>
          <a:srcRect b="25834" l="0" r="-1" t="24366"/>
          <a:stretch/>
        </p:blipFill>
        <p:spPr>
          <a:xfrm>
            <a:off x="5168353" y="3456432"/>
            <a:ext cx="7023646" cy="3401568"/>
          </a:xfrm>
          <a:custGeom>
            <a:rect b="b" l="l" r="r" t="t"/>
            <a:pathLst>
              <a:path extrusionOk="0" h="3401568" w="7023646">
                <a:moveTo>
                  <a:pt x="749132" y="0"/>
                </a:moveTo>
                <a:lnTo>
                  <a:pt x="7023646" y="0"/>
                </a:lnTo>
                <a:lnTo>
                  <a:pt x="7023646" y="3401568"/>
                </a:lnTo>
                <a:lnTo>
                  <a:pt x="0" y="3401568"/>
                </a:lnTo>
                <a:lnTo>
                  <a:pt x="79008" y="3238906"/>
                </a:lnTo>
                <a:cubicBezTo>
                  <a:pt x="502362" y="2321466"/>
                  <a:pt x="749563" y="1215476"/>
                  <a:pt x="749563" y="24956"/>
                </a:cubicBezTo>
                <a:close/>
              </a:path>
            </a:pathLst>
          </a:custGeom>
          <a:noFill/>
          <a:ln>
            <a:noFill/>
          </a:ln>
        </p:spPr>
      </p:pic>
      <p:sp>
        <p:nvSpPr>
          <p:cNvPr id="175" name="Google Shape;175;p10"/>
          <p:cNvSpPr/>
          <p:nvPr/>
        </p:nvSpPr>
        <p:spPr>
          <a:xfrm>
            <a:off x="0" y="0"/>
            <a:ext cx="5932965" cy="6858000"/>
          </a:xfrm>
          <a:custGeom>
            <a:rect b="b" l="l" r="r" t="t"/>
            <a:pathLst>
              <a:path extrusionOk="0" h="6858000" w="5932965">
                <a:moveTo>
                  <a:pt x="0" y="0"/>
                </a:moveTo>
                <a:lnTo>
                  <a:pt x="5140363" y="0"/>
                </a:lnTo>
                <a:lnTo>
                  <a:pt x="5152943" y="23550"/>
                </a:lnTo>
                <a:cubicBezTo>
                  <a:pt x="5642847" y="987256"/>
                  <a:pt x="5932965" y="2183538"/>
                  <a:pt x="5932965" y="3479505"/>
                </a:cubicBezTo>
                <a:cubicBezTo>
                  <a:pt x="5932965" y="4675783"/>
                  <a:pt x="5685764" y="5787121"/>
                  <a:pt x="5262410" y="6708999"/>
                </a:cubicBezTo>
                <a:lnTo>
                  <a:pt x="5190385" y="6858000"/>
                </a:lnTo>
                <a:lnTo>
                  <a:pt x="0" y="6858000"/>
                </a:lnTo>
                <a:close/>
              </a:path>
            </a:pathLst>
          </a:custGeom>
          <a:solidFill>
            <a:schemeClr val="lt1"/>
          </a:solidFill>
          <a:ln cap="flat" cmpd="sng" w="9525">
            <a:solidFill>
              <a:srgbClr val="EFEFEF"/>
            </a:solidFill>
            <a:prstDash val="solid"/>
            <a:miter lim="800000"/>
            <a:headEnd len="sm" w="sm" type="none"/>
            <a:tailEnd len="sm" w="sm" type="none"/>
          </a:ln>
          <a:effectLst>
            <a:outerShdw blurRad="50800" rotWithShape="0" algn="l" dist="38100">
              <a:srgbClr val="D8D8D8">
                <a:alpha val="29804"/>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6" name="Google Shape;176;p10"/>
          <p:cNvSpPr/>
          <p:nvPr/>
        </p:nvSpPr>
        <p:spPr>
          <a:xfrm>
            <a:off x="0" y="0"/>
            <a:ext cx="5922333" cy="6858000"/>
          </a:xfrm>
          <a:custGeom>
            <a:rect b="b" l="l" r="r" t="t"/>
            <a:pathLst>
              <a:path extrusionOk="0" h="6858000" w="5922333">
                <a:moveTo>
                  <a:pt x="0" y="0"/>
                </a:moveTo>
                <a:lnTo>
                  <a:pt x="5129731" y="0"/>
                </a:lnTo>
                <a:lnTo>
                  <a:pt x="5142311" y="23550"/>
                </a:lnTo>
                <a:cubicBezTo>
                  <a:pt x="5632215" y="987256"/>
                  <a:pt x="5922333" y="2183538"/>
                  <a:pt x="5922333" y="3479505"/>
                </a:cubicBezTo>
                <a:cubicBezTo>
                  <a:pt x="5922333" y="4675783"/>
                  <a:pt x="5675132" y="5787121"/>
                  <a:pt x="5251778" y="6708999"/>
                </a:cubicBezTo>
                <a:lnTo>
                  <a:pt x="5179753" y="6858000"/>
                </a:lnTo>
                <a:lnTo>
                  <a:pt x="0" y="68580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7" name="Google Shape;177;p10"/>
          <p:cNvSpPr txBox="1"/>
          <p:nvPr>
            <p:ph type="title"/>
          </p:nvPr>
        </p:nvSpPr>
        <p:spPr>
          <a:xfrm>
            <a:off x="448056" y="685800"/>
            <a:ext cx="4922338"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400"/>
              <a:buFont typeface="Calibri"/>
              <a:buNone/>
            </a:pPr>
            <a:r>
              <a:rPr lang="en-US" sz="4000">
                <a:latin typeface="Lexend"/>
                <a:ea typeface="Lexend"/>
                <a:cs typeface="Lexend"/>
                <a:sym typeface="Lexend"/>
              </a:rPr>
              <a:t>Nexus </a:t>
            </a:r>
            <a:r>
              <a:rPr lang="en-US" sz="4000">
                <a:latin typeface="Lexend"/>
                <a:ea typeface="Lexend"/>
                <a:cs typeface="Lexend"/>
                <a:sym typeface="Lexend"/>
              </a:rPr>
              <a:t>E</a:t>
            </a:r>
            <a:r>
              <a:rPr lang="en-US" sz="4000">
                <a:latin typeface="Lexend"/>
                <a:ea typeface="Lexend"/>
                <a:cs typeface="Lexend"/>
                <a:sym typeface="Lexend"/>
              </a:rPr>
              <a:t>quipment</a:t>
            </a:r>
            <a:endParaRPr sz="5000">
              <a:latin typeface="Lexend"/>
              <a:ea typeface="Lexend"/>
              <a:cs typeface="Lexend"/>
              <a:sym typeface="Lexend"/>
            </a:endParaRPr>
          </a:p>
        </p:txBody>
      </p:sp>
      <p:sp>
        <p:nvSpPr>
          <p:cNvPr id="178" name="Google Shape;178;p10"/>
          <p:cNvSpPr/>
          <p:nvPr/>
        </p:nvSpPr>
        <p:spPr>
          <a:xfrm>
            <a:off x="0" y="1016867"/>
            <a:ext cx="128016" cy="653903"/>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9" name="Google Shape;179;p10"/>
          <p:cNvSpPr/>
          <p:nvPr/>
        </p:nvSpPr>
        <p:spPr>
          <a:xfrm>
            <a:off x="438911" y="2089941"/>
            <a:ext cx="4970439" cy="18288"/>
          </a:xfrm>
          <a:prstGeom prst="rect">
            <a:avLst/>
          </a:prstGeom>
          <a:solidFill>
            <a:srgbClr val="D5D5D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0" name="Google Shape;180;p10"/>
          <p:cNvSpPr txBox="1"/>
          <p:nvPr>
            <p:ph idx="1" type="body"/>
          </p:nvPr>
        </p:nvSpPr>
        <p:spPr>
          <a:xfrm>
            <a:off x="448056" y="2514600"/>
            <a:ext cx="4922338" cy="3666744"/>
          </a:xfrm>
          <a:prstGeom prst="rect">
            <a:avLst/>
          </a:prstGeom>
          <a:noFill/>
          <a:ln>
            <a:noFill/>
          </a:ln>
        </p:spPr>
        <p:txBody>
          <a:bodyPr anchorCtr="0" anchor="t" bIns="45700" lIns="91425" spcFirstLastPara="1" rIns="91425" wrap="square" tIns="45700">
            <a:normAutofit fontScale="70000"/>
          </a:bodyPr>
          <a:lstStyle/>
          <a:p>
            <a:pPr indent="0" lvl="0" marL="0" rtl="0" algn="l">
              <a:lnSpc>
                <a:spcPct val="90000"/>
              </a:lnSpc>
              <a:spcBef>
                <a:spcPts val="0"/>
              </a:spcBef>
              <a:spcAft>
                <a:spcPts val="0"/>
              </a:spcAft>
              <a:buClr>
                <a:schemeClr val="dk1"/>
              </a:buClr>
              <a:buSzPct val="66455"/>
              <a:buNone/>
            </a:pPr>
            <a:r>
              <a:rPr lang="en-US" sz="3010">
                <a:latin typeface="Lexend"/>
                <a:ea typeface="Lexend"/>
                <a:cs typeface="Lexend"/>
                <a:sym typeface="Lexend"/>
              </a:rPr>
              <a:t>The writing tools are triangular to help children place their fingers on the pencil correctly. </a:t>
            </a:r>
            <a:endParaRPr sz="3810">
              <a:latin typeface="Lexend"/>
              <a:ea typeface="Lexend"/>
              <a:cs typeface="Lexend"/>
              <a:sym typeface="Lexend"/>
            </a:endParaRPr>
          </a:p>
          <a:p>
            <a:pPr indent="0" lvl="0" marL="0" rtl="0" algn="l">
              <a:lnSpc>
                <a:spcPct val="90000"/>
              </a:lnSpc>
              <a:spcBef>
                <a:spcPts val="1000"/>
              </a:spcBef>
              <a:spcAft>
                <a:spcPts val="0"/>
              </a:spcAft>
              <a:buClr>
                <a:schemeClr val="dk1"/>
              </a:buClr>
              <a:buSzPct val="66455"/>
              <a:buNone/>
            </a:pPr>
            <a:r>
              <a:rPr lang="en-US" sz="3010">
                <a:latin typeface="Lexend"/>
                <a:ea typeface="Lexend"/>
                <a:cs typeface="Lexend"/>
                <a:sym typeface="Lexend"/>
              </a:rPr>
              <a:t>We encourage the children to place the pegs in the holes from left to right to mimic writing on a line.</a:t>
            </a:r>
            <a:endParaRPr sz="3810">
              <a:latin typeface="Lexend"/>
              <a:ea typeface="Lexend"/>
              <a:cs typeface="Lexend"/>
              <a:sym typeface="Lexend"/>
            </a:endParaRPr>
          </a:p>
          <a:p>
            <a:pPr indent="0" lvl="0" marL="0" rtl="0" algn="l">
              <a:lnSpc>
                <a:spcPct val="90000"/>
              </a:lnSpc>
              <a:spcBef>
                <a:spcPts val="1000"/>
              </a:spcBef>
              <a:spcAft>
                <a:spcPts val="0"/>
              </a:spcAft>
              <a:buClr>
                <a:schemeClr val="dk1"/>
              </a:buClr>
              <a:buSzPct val="66455"/>
              <a:buNone/>
            </a:pPr>
            <a:r>
              <a:rPr lang="en-US" sz="3010">
                <a:latin typeface="Lexend"/>
                <a:ea typeface="Lexend"/>
                <a:cs typeface="Lexend"/>
                <a:sym typeface="Lexend"/>
              </a:rPr>
              <a:t>The pegs are designed so that children will automatically begin to hold them using the pincer grip. </a:t>
            </a:r>
            <a:endParaRPr sz="3810">
              <a:latin typeface="Lexend"/>
              <a:ea typeface="Lexend"/>
              <a:cs typeface="Lexend"/>
              <a:sym typeface="Lexend"/>
            </a:endParaRPr>
          </a:p>
          <a:p>
            <a:pPr indent="0" lvl="0" marL="0" rtl="0" algn="l">
              <a:lnSpc>
                <a:spcPct val="90000"/>
              </a:lnSpc>
              <a:spcBef>
                <a:spcPts val="1000"/>
              </a:spcBef>
              <a:spcAft>
                <a:spcPts val="0"/>
              </a:spcAft>
              <a:buClr>
                <a:schemeClr val="dk1"/>
              </a:buClr>
              <a:buSzPct val="100000"/>
              <a:buNone/>
            </a:pPr>
            <a:r>
              <a:t/>
            </a:r>
            <a:endParaRPr sz="2000"/>
          </a:p>
          <a:p>
            <a:pPr indent="0" lvl="0" marL="0" rtl="0" algn="l">
              <a:lnSpc>
                <a:spcPct val="90000"/>
              </a:lnSpc>
              <a:spcBef>
                <a:spcPts val="1000"/>
              </a:spcBef>
              <a:spcAft>
                <a:spcPts val="0"/>
              </a:spcAft>
              <a:buClr>
                <a:schemeClr val="dk1"/>
              </a:buClr>
              <a:buSzPct val="100000"/>
              <a:buNone/>
            </a:pPr>
            <a:r>
              <a:t/>
            </a:r>
            <a:endParaRPr sz="2000"/>
          </a:p>
        </p:txBody>
      </p:sp>
      <p:sp>
        <p:nvSpPr>
          <p:cNvPr descr="https://mail.google.com/mail/u/0?ui=2&amp;ik=c028590f07&amp;attid=0.2&amp;permmsgid=msg-f:1779191009393009249&amp;th=18b0f4cbe6706261&amp;view=fimg&amp;fur=ip&amp;sz=s0-l75-ft&amp;attbid=ANGjdJ_uBQq7JtEzQHvOwofQ50CGc5Pmj0v6nTzDVnV2TGyq77Axrh88pvoH8DeiQ5W_b_h7e9wIH9qnSF4qYxoUAzNGW_eLAg1LQ1Z2Rwn1jZIEF8Ct2Zyb2NeAR8I&amp;disp=emb" id="181" name="Google Shape;181;p10"/>
          <p:cNvSpPr/>
          <p:nvPr/>
        </p:nvSpPr>
        <p:spPr>
          <a:xfrm>
            <a:off x="5943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sz="5900">
                <a:latin typeface="Lexend"/>
                <a:ea typeface="Lexend"/>
                <a:cs typeface="Lexend"/>
                <a:sym typeface="Lexend"/>
              </a:rPr>
              <a:t>Crossing the Midline</a:t>
            </a:r>
            <a:endParaRPr sz="5900">
              <a:latin typeface="Lexend"/>
              <a:ea typeface="Lexend"/>
              <a:cs typeface="Lexend"/>
              <a:sym typeface="Lexend"/>
            </a:endParaRPr>
          </a:p>
        </p:txBody>
      </p:sp>
      <p:sp>
        <p:nvSpPr>
          <p:cNvPr id="187" name="Google Shape;187;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90000"/>
              </a:lnSpc>
              <a:spcBef>
                <a:spcPts val="0"/>
              </a:spcBef>
              <a:spcAft>
                <a:spcPts val="0"/>
              </a:spcAft>
              <a:buClr>
                <a:schemeClr val="dk1"/>
              </a:buClr>
              <a:buSzPts val="2800"/>
              <a:buNone/>
            </a:pPr>
            <a:r>
              <a:rPr lang="en-US">
                <a:latin typeface="Lexend"/>
                <a:ea typeface="Lexend"/>
                <a:cs typeface="Lexend"/>
                <a:sym typeface="Lexend"/>
              </a:rPr>
              <a:t>Being able to cross midline requires both sides of the </a:t>
            </a:r>
            <a:r>
              <a:rPr lang="en-US">
                <a:solidFill>
                  <a:srgbClr val="FF0000"/>
                </a:solidFill>
                <a:latin typeface="Lexend"/>
                <a:ea typeface="Lexend"/>
                <a:cs typeface="Lexend"/>
                <a:sym typeface="Lexend"/>
              </a:rPr>
              <a:t>brain to communicate </a:t>
            </a:r>
            <a:r>
              <a:rPr lang="en-US">
                <a:latin typeface="Lexend"/>
                <a:ea typeface="Lexend"/>
                <a:cs typeface="Lexend"/>
                <a:sym typeface="Lexend"/>
              </a:rPr>
              <a:t>and is important for overall development because it allows children to use both sides of the body together (also known as </a:t>
            </a:r>
            <a:r>
              <a:rPr lang="en-US">
                <a:solidFill>
                  <a:srgbClr val="FF0000"/>
                </a:solidFill>
                <a:latin typeface="Lexend"/>
                <a:ea typeface="Lexend"/>
                <a:cs typeface="Lexend"/>
                <a:sym typeface="Lexend"/>
              </a:rPr>
              <a:t>bilateral coordination</a:t>
            </a:r>
            <a:r>
              <a:rPr lang="en-US">
                <a:latin typeface="Lexend"/>
                <a:ea typeface="Lexend"/>
                <a:cs typeface="Lexend"/>
                <a:sym typeface="Lexend"/>
              </a:rPr>
              <a:t>). </a:t>
            </a:r>
            <a:endParaRPr>
              <a:latin typeface="Lexend"/>
              <a:ea typeface="Lexend"/>
              <a:cs typeface="Lexend"/>
              <a:sym typeface="Lexend"/>
            </a:endParaRPr>
          </a:p>
          <a:p>
            <a:pPr indent="0" lvl="0" marL="0" rtl="0" algn="l">
              <a:lnSpc>
                <a:spcPct val="90000"/>
              </a:lnSpc>
              <a:spcBef>
                <a:spcPts val="1000"/>
              </a:spcBef>
              <a:spcAft>
                <a:spcPts val="0"/>
              </a:spcAft>
              <a:buClr>
                <a:schemeClr val="dk1"/>
              </a:buClr>
              <a:buSzPts val="2800"/>
              <a:buNone/>
            </a:pPr>
            <a:r>
              <a:t/>
            </a:r>
            <a:endParaRPr>
              <a:latin typeface="Lexend"/>
              <a:ea typeface="Lexend"/>
              <a:cs typeface="Lexend"/>
              <a:sym typeface="Lexend"/>
            </a:endParaRPr>
          </a:p>
          <a:p>
            <a:pPr indent="0" lvl="0" marL="0" rtl="0" algn="l">
              <a:lnSpc>
                <a:spcPct val="90000"/>
              </a:lnSpc>
              <a:spcBef>
                <a:spcPts val="1000"/>
              </a:spcBef>
              <a:spcAft>
                <a:spcPts val="0"/>
              </a:spcAft>
              <a:buClr>
                <a:schemeClr val="dk1"/>
              </a:buClr>
              <a:buSzPts val="2800"/>
              <a:buNone/>
            </a:pPr>
            <a:r>
              <a:rPr lang="en-US">
                <a:latin typeface="Lexend"/>
                <a:ea typeface="Lexend"/>
                <a:cs typeface="Lexend"/>
                <a:sym typeface="Lexend"/>
              </a:rPr>
              <a:t>Crossing the body's midline is an important developmental skill needed for </a:t>
            </a:r>
            <a:r>
              <a:rPr lang="en-US">
                <a:solidFill>
                  <a:srgbClr val="FF0000"/>
                </a:solidFill>
                <a:latin typeface="Lexend"/>
                <a:ea typeface="Lexend"/>
                <a:cs typeface="Lexend"/>
                <a:sym typeface="Lexend"/>
              </a:rPr>
              <a:t>many everyday tasks such as writing, reaching towards your foot to put your shoes and socks on </a:t>
            </a:r>
            <a:r>
              <a:rPr lang="en-US">
                <a:latin typeface="Lexend"/>
                <a:ea typeface="Lexend"/>
                <a:cs typeface="Lexend"/>
                <a:sym typeface="Lexend"/>
              </a:rPr>
              <a:t>with both hands and being able to complete</a:t>
            </a:r>
            <a:r>
              <a:rPr lang="en-US">
                <a:solidFill>
                  <a:srgbClr val="FF0000"/>
                </a:solidFill>
                <a:latin typeface="Lexend"/>
                <a:ea typeface="Lexend"/>
                <a:cs typeface="Lexend"/>
                <a:sym typeface="Lexend"/>
              </a:rPr>
              <a:t> puzzles</a:t>
            </a:r>
            <a:r>
              <a:rPr lang="en-US">
                <a:latin typeface="Lexend"/>
                <a:ea typeface="Lexend"/>
                <a:cs typeface="Lexend"/>
                <a:sym typeface="Lexend"/>
              </a:rPr>
              <a:t> when the puzzle is placed on the other side of the body.</a:t>
            </a:r>
            <a:endParaRPr>
              <a:latin typeface="Lexend"/>
              <a:ea typeface="Lexend"/>
              <a:cs typeface="Lexend"/>
              <a:sym typeface="Lexend"/>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1" name="Shape 191"/>
        <p:cNvGrpSpPr/>
        <p:nvPr/>
      </p:nvGrpSpPr>
      <p:grpSpPr>
        <a:xfrm>
          <a:off x="0" y="0"/>
          <a:ext cx="0" cy="0"/>
          <a:chOff x="0" y="0"/>
          <a:chExt cx="0" cy="0"/>
        </a:xfrm>
      </p:grpSpPr>
      <p:sp>
        <p:nvSpPr>
          <p:cNvPr id="192" name="Google Shape;192;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3" name="Google Shape;193;p12"/>
          <p:cNvSpPr/>
          <p:nvPr/>
        </p:nvSpPr>
        <p:spPr>
          <a:xfrm>
            <a:off x="551553" y="304802"/>
            <a:ext cx="11097349" cy="1573149"/>
          </a:xfrm>
          <a:prstGeom prst="rect">
            <a:avLst/>
          </a:prstGeom>
          <a:solidFill>
            <a:schemeClr val="lt1"/>
          </a:solidFill>
          <a:ln cap="flat" cmpd="sng" w="12700">
            <a:solidFill>
              <a:srgbClr val="DEDEDE"/>
            </a:solidFill>
            <a:prstDash val="solid"/>
            <a:miter lim="800000"/>
            <a:headEnd len="sm" w="sm" type="none"/>
            <a:tailEnd len="sm" w="sm" type="none"/>
          </a:ln>
          <a:effectLst>
            <a:outerShdw blurRad="50800" rotWithShape="0" algn="tl" dir="2700000" dist="38100">
              <a:srgbClr val="C5C2C2">
                <a:alpha val="49804"/>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4" name="Google Shape;194;p12"/>
          <p:cNvSpPr/>
          <p:nvPr>
            <p:ph type="title"/>
          </p:nvPr>
        </p:nvSpPr>
        <p:spPr>
          <a:xfrm>
            <a:off x="-243475" y="0"/>
            <a:ext cx="5357400" cy="1371600"/>
          </a:xfrm>
          <a:prstGeom prst="ellipse">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100"/>
              <a:buFont typeface="Calibri"/>
              <a:buNone/>
            </a:pPr>
            <a:r>
              <a:rPr lang="en-US" sz="3100">
                <a:solidFill>
                  <a:schemeClr val="dk1"/>
                </a:solidFill>
                <a:latin typeface="Lexend"/>
                <a:ea typeface="Lexend"/>
                <a:cs typeface="Lexend"/>
                <a:sym typeface="Lexend"/>
              </a:rPr>
              <a:t>Crossing the </a:t>
            </a:r>
            <a:r>
              <a:rPr lang="en-US" sz="3100">
                <a:latin typeface="Lexend"/>
                <a:ea typeface="Lexend"/>
                <a:cs typeface="Lexend"/>
                <a:sym typeface="Lexend"/>
              </a:rPr>
              <a:t>M</a:t>
            </a:r>
            <a:r>
              <a:rPr lang="en-US" sz="3100">
                <a:solidFill>
                  <a:schemeClr val="dk1"/>
                </a:solidFill>
                <a:latin typeface="Lexend"/>
                <a:ea typeface="Lexend"/>
                <a:cs typeface="Lexend"/>
                <a:sym typeface="Lexend"/>
              </a:rPr>
              <a:t>idline </a:t>
            </a:r>
            <a:r>
              <a:rPr lang="en-US" sz="3100">
                <a:latin typeface="Lexend"/>
                <a:ea typeface="Lexend"/>
                <a:cs typeface="Lexend"/>
                <a:sym typeface="Lexend"/>
              </a:rPr>
              <a:t>A</a:t>
            </a:r>
            <a:r>
              <a:rPr lang="en-US" sz="3100">
                <a:solidFill>
                  <a:schemeClr val="dk1"/>
                </a:solidFill>
                <a:latin typeface="Lexend"/>
                <a:ea typeface="Lexend"/>
                <a:cs typeface="Lexend"/>
                <a:sym typeface="Lexend"/>
              </a:rPr>
              <a:t>ctivities</a:t>
            </a:r>
            <a:endParaRPr>
              <a:latin typeface="Lexend"/>
              <a:ea typeface="Lexend"/>
              <a:cs typeface="Lexend"/>
              <a:sym typeface="Lexend"/>
            </a:endParaRPr>
          </a:p>
        </p:txBody>
      </p:sp>
      <p:sp>
        <p:nvSpPr>
          <p:cNvPr id="195" name="Google Shape;195;p12"/>
          <p:cNvSpPr/>
          <p:nvPr/>
        </p:nvSpPr>
        <p:spPr>
          <a:xfrm>
            <a:off x="494784" y="764424"/>
            <a:ext cx="128016" cy="653903"/>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6" name="Google Shape;196;p12"/>
          <p:cNvSpPr/>
          <p:nvPr/>
        </p:nvSpPr>
        <p:spPr>
          <a:xfrm rot="5400000">
            <a:off x="5582412" y="1067264"/>
            <a:ext cx="1021458" cy="18288"/>
          </a:xfrm>
          <a:prstGeom prst="rect">
            <a:avLst/>
          </a:prstGeom>
          <a:solidFill>
            <a:srgbClr val="D5D5D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97" name="Google Shape;197;p12"/>
          <p:cNvPicPr preferRelativeResize="0"/>
          <p:nvPr/>
        </p:nvPicPr>
        <p:blipFill rotWithShape="1">
          <a:blip r:embed="rId3">
            <a:alphaModFix/>
          </a:blip>
          <a:srcRect b="2" l="12553" r="8451" t="0"/>
          <a:stretch/>
        </p:blipFill>
        <p:spPr>
          <a:xfrm>
            <a:off x="8723374" y="3306675"/>
            <a:ext cx="3468624" cy="3535300"/>
          </a:xfrm>
          <a:prstGeom prst="rect">
            <a:avLst/>
          </a:prstGeom>
          <a:noFill/>
          <a:ln>
            <a:noFill/>
          </a:ln>
        </p:spPr>
      </p:pic>
      <p:pic>
        <p:nvPicPr>
          <p:cNvPr id="198" name="Google Shape;198;p12"/>
          <p:cNvPicPr preferRelativeResize="0"/>
          <p:nvPr>
            <p:ph idx="1" type="body"/>
          </p:nvPr>
        </p:nvPicPr>
        <p:blipFill rotWithShape="1">
          <a:blip r:embed="rId4">
            <a:alphaModFix/>
          </a:blip>
          <a:srcRect b="15285" l="0" r="0" t="2139"/>
          <a:stretch/>
        </p:blipFill>
        <p:spPr>
          <a:xfrm>
            <a:off x="0" y="-808600"/>
            <a:ext cx="4630500" cy="7672500"/>
          </a:xfrm>
          <a:prstGeom prst="rect">
            <a:avLst/>
          </a:prstGeom>
          <a:noFill/>
          <a:ln>
            <a:noFill/>
          </a:ln>
        </p:spPr>
      </p:pic>
      <p:pic>
        <p:nvPicPr>
          <p:cNvPr id="199" name="Google Shape;199;p12"/>
          <p:cNvPicPr preferRelativeResize="0"/>
          <p:nvPr/>
        </p:nvPicPr>
        <p:blipFill rotWithShape="1">
          <a:blip r:embed="rId5">
            <a:alphaModFix/>
          </a:blip>
          <a:srcRect b="0" l="0" r="0" t="0"/>
          <a:stretch/>
        </p:blipFill>
        <p:spPr>
          <a:xfrm>
            <a:off x="8723375" y="0"/>
            <a:ext cx="3401875" cy="3306676"/>
          </a:xfrm>
          <a:prstGeom prst="rect">
            <a:avLst/>
          </a:prstGeom>
          <a:noFill/>
          <a:ln>
            <a:noFill/>
          </a:ln>
        </p:spPr>
      </p:pic>
      <p:pic>
        <p:nvPicPr>
          <p:cNvPr id="200" name="Google Shape;200;p12"/>
          <p:cNvPicPr preferRelativeResize="0"/>
          <p:nvPr/>
        </p:nvPicPr>
        <p:blipFill>
          <a:blip r:embed="rId6">
            <a:alphaModFix/>
          </a:blip>
          <a:stretch>
            <a:fillRect/>
          </a:stretch>
        </p:blipFill>
        <p:spPr>
          <a:xfrm>
            <a:off x="8" y="15050"/>
            <a:ext cx="4630500" cy="3453772"/>
          </a:xfrm>
          <a:prstGeom prst="rect">
            <a:avLst/>
          </a:prstGeom>
          <a:noFill/>
          <a:ln>
            <a:noFill/>
          </a:ln>
        </p:spPr>
      </p:pic>
      <p:sp>
        <p:nvSpPr>
          <p:cNvPr id="201" name="Google Shape;201;p12"/>
          <p:cNvSpPr txBox="1"/>
          <p:nvPr/>
        </p:nvSpPr>
        <p:spPr>
          <a:xfrm>
            <a:off x="4594150" y="5775"/>
            <a:ext cx="4129200" cy="6858000"/>
          </a:xfrm>
          <a:prstGeom prst="rect">
            <a:avLst/>
          </a:prstGeom>
          <a:solidFill>
            <a:schemeClr val="accent1"/>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6800">
              <a:solidFill>
                <a:schemeClr val="lt1"/>
              </a:solidFill>
              <a:latin typeface="Lexend"/>
              <a:ea typeface="Lexend"/>
              <a:cs typeface="Lexend"/>
              <a:sym typeface="Lexend"/>
            </a:endParaRPr>
          </a:p>
          <a:p>
            <a:pPr indent="0" lvl="0" marL="0" rtl="0" algn="ctr">
              <a:spcBef>
                <a:spcPts val="0"/>
              </a:spcBef>
              <a:spcAft>
                <a:spcPts val="0"/>
              </a:spcAft>
              <a:buNone/>
            </a:pPr>
            <a:r>
              <a:rPr lang="en-US" sz="6800">
                <a:solidFill>
                  <a:schemeClr val="lt1"/>
                </a:solidFill>
                <a:latin typeface="Lexend"/>
                <a:ea typeface="Lexend"/>
                <a:cs typeface="Lexend"/>
                <a:sym typeface="Lexend"/>
              </a:rPr>
              <a:t>Crossing the Midline Activities</a:t>
            </a:r>
            <a:endParaRPr sz="6800">
              <a:solidFill>
                <a:schemeClr val="lt1"/>
              </a:solidFill>
              <a:latin typeface="Lexend"/>
              <a:ea typeface="Lexend"/>
              <a:cs typeface="Lexend"/>
              <a:sym typeface="Lexen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latin typeface="Lexend"/>
                <a:ea typeface="Lexend"/>
                <a:cs typeface="Lexend"/>
                <a:sym typeface="Lexend"/>
              </a:rPr>
              <a:t>Hand Dominance</a:t>
            </a:r>
            <a:r>
              <a:rPr lang="en-US"/>
              <a:t> </a:t>
            </a:r>
            <a:endParaRPr/>
          </a:p>
        </p:txBody>
      </p:sp>
      <p:sp>
        <p:nvSpPr>
          <p:cNvPr id="207" name="Google Shape;207;p13"/>
          <p:cNvSpPr txBox="1"/>
          <p:nvPr>
            <p:ph idx="1" type="body"/>
          </p:nvPr>
        </p:nvSpPr>
        <p:spPr>
          <a:xfrm>
            <a:off x="838200" y="1344706"/>
            <a:ext cx="10515600" cy="5226423"/>
          </a:xfrm>
          <a:prstGeom prst="rect">
            <a:avLst/>
          </a:prstGeom>
          <a:noFill/>
          <a:ln>
            <a:noFill/>
          </a:ln>
        </p:spPr>
        <p:txBody>
          <a:bodyPr anchorCtr="0" anchor="t" bIns="45700" lIns="91425" spcFirstLastPara="1" rIns="91425" wrap="square" tIns="45700">
            <a:normAutofit fontScale="25000" lnSpcReduction="20000"/>
          </a:bodyPr>
          <a:lstStyle/>
          <a:p>
            <a:pPr indent="0" lvl="0" marL="0" rtl="0" algn="l">
              <a:lnSpc>
                <a:spcPct val="90000"/>
              </a:lnSpc>
              <a:spcBef>
                <a:spcPts val="0"/>
              </a:spcBef>
              <a:spcAft>
                <a:spcPts val="0"/>
              </a:spcAft>
              <a:buClr>
                <a:srgbClr val="FF0000"/>
              </a:buClr>
              <a:buSzPct val="61321"/>
              <a:buNone/>
            </a:pPr>
            <a:r>
              <a:rPr lang="en-US" sz="6523">
                <a:solidFill>
                  <a:srgbClr val="FF0000"/>
                </a:solidFill>
                <a:latin typeface="Lexend"/>
                <a:ea typeface="Lexend"/>
                <a:cs typeface="Lexend"/>
                <a:sym typeface="Lexend"/>
              </a:rPr>
              <a:t>Laterality is a brain skill</a:t>
            </a:r>
            <a:r>
              <a:rPr lang="en-US" sz="6523">
                <a:solidFill>
                  <a:srgbClr val="000000"/>
                </a:solidFill>
                <a:latin typeface="Lexend"/>
                <a:ea typeface="Lexend"/>
                <a:cs typeface="Lexend"/>
                <a:sym typeface="Lexend"/>
              </a:rPr>
              <a:t>. It’s a preference of one side of the brain in controlling the arm/leg/eye which is stronger on one side of the body over the other in activities or functional tasks.</a:t>
            </a:r>
            <a:endParaRPr sz="5323">
              <a:latin typeface="Lexend"/>
              <a:ea typeface="Lexend"/>
              <a:cs typeface="Lexend"/>
              <a:sym typeface="Lexend"/>
            </a:endParaRPr>
          </a:p>
          <a:p>
            <a:pPr indent="0" lvl="0" marL="0" rtl="0" algn="l">
              <a:lnSpc>
                <a:spcPct val="90000"/>
              </a:lnSpc>
              <a:spcBef>
                <a:spcPts val="1000"/>
              </a:spcBef>
              <a:spcAft>
                <a:spcPts val="0"/>
              </a:spcAft>
              <a:buClr>
                <a:schemeClr val="dk1"/>
              </a:buClr>
              <a:buSzPct val="61321"/>
              <a:buNone/>
            </a:pPr>
            <a:r>
              <a:rPr lang="en-US" sz="6523">
                <a:latin typeface="Lexend"/>
                <a:ea typeface="Lexend"/>
                <a:cs typeface="Lexend"/>
                <a:sym typeface="Lexend"/>
              </a:rPr>
              <a:t>Development of hand dominance can be established at different rates. </a:t>
            </a:r>
            <a:br>
              <a:rPr lang="en-US" sz="6523">
                <a:latin typeface="Lexend"/>
                <a:ea typeface="Lexend"/>
                <a:cs typeface="Lexend"/>
                <a:sym typeface="Lexend"/>
              </a:rPr>
            </a:br>
            <a:r>
              <a:rPr lang="en-US" sz="6523">
                <a:latin typeface="Lexend"/>
                <a:ea typeface="Lexend"/>
                <a:cs typeface="Lexend"/>
                <a:sym typeface="Lexend"/>
              </a:rPr>
              <a:t>True hand dominance can develop as late as 8 or 9 years of age, but typically children begin to demonstrate preferred use of one hand over the other at 2.5 to 3 years.  </a:t>
            </a:r>
            <a:endParaRPr sz="5323">
              <a:latin typeface="Lexend"/>
              <a:ea typeface="Lexend"/>
              <a:cs typeface="Lexend"/>
              <a:sym typeface="Lexend"/>
            </a:endParaRPr>
          </a:p>
          <a:p>
            <a:pPr indent="0" lvl="0" marL="0" rtl="0" algn="l">
              <a:lnSpc>
                <a:spcPct val="90000"/>
              </a:lnSpc>
              <a:spcBef>
                <a:spcPts val="1000"/>
              </a:spcBef>
              <a:spcAft>
                <a:spcPts val="0"/>
              </a:spcAft>
              <a:buClr>
                <a:schemeClr val="dk1"/>
              </a:buClr>
              <a:buSzPct val="61321"/>
              <a:buNone/>
            </a:pPr>
            <a:r>
              <a:t/>
            </a:r>
            <a:endParaRPr sz="6523">
              <a:latin typeface="Lexend"/>
              <a:ea typeface="Lexend"/>
              <a:cs typeface="Lexend"/>
              <a:sym typeface="Lexend"/>
            </a:endParaRPr>
          </a:p>
          <a:p>
            <a:pPr indent="0" lvl="0" marL="0" rtl="0" algn="l">
              <a:lnSpc>
                <a:spcPct val="90000"/>
              </a:lnSpc>
              <a:spcBef>
                <a:spcPts val="1000"/>
              </a:spcBef>
              <a:spcAft>
                <a:spcPts val="0"/>
              </a:spcAft>
              <a:buClr>
                <a:schemeClr val="dk1"/>
              </a:buClr>
              <a:buSzPct val="61321"/>
              <a:buNone/>
            </a:pPr>
            <a:r>
              <a:rPr lang="en-US" sz="6523">
                <a:latin typeface="Lexend"/>
                <a:ea typeface="Lexend"/>
                <a:cs typeface="Lexend"/>
                <a:sym typeface="Lexend"/>
              </a:rPr>
              <a:t>You can assess which hand is your child’s dominant hand by asking them to carry out various instructions such as:</a:t>
            </a:r>
            <a:endParaRPr sz="5323">
              <a:latin typeface="Lexend"/>
              <a:ea typeface="Lexend"/>
              <a:cs typeface="Lexend"/>
              <a:sym typeface="Lexend"/>
            </a:endParaRPr>
          </a:p>
          <a:p>
            <a:pPr indent="0" lvl="0" marL="0" rtl="0" algn="l">
              <a:lnSpc>
                <a:spcPct val="90000"/>
              </a:lnSpc>
              <a:spcBef>
                <a:spcPts val="1000"/>
              </a:spcBef>
              <a:spcAft>
                <a:spcPts val="0"/>
              </a:spcAft>
              <a:buClr>
                <a:schemeClr val="dk1"/>
              </a:buClr>
              <a:buSzPct val="61321"/>
              <a:buNone/>
            </a:pPr>
            <a:r>
              <a:t/>
            </a:r>
            <a:endParaRPr sz="6523">
              <a:latin typeface="Lexend"/>
              <a:ea typeface="Lexend"/>
              <a:cs typeface="Lexend"/>
              <a:sym typeface="Lexend"/>
            </a:endParaRPr>
          </a:p>
          <a:p>
            <a:pPr indent="-230554" lvl="0" marL="228600" rtl="0" algn="l">
              <a:lnSpc>
                <a:spcPct val="90000"/>
              </a:lnSpc>
              <a:spcBef>
                <a:spcPts val="1000"/>
              </a:spcBef>
              <a:spcAft>
                <a:spcPts val="0"/>
              </a:spcAft>
              <a:buClr>
                <a:schemeClr val="dk1"/>
              </a:buClr>
              <a:buSzPct val="100000"/>
              <a:buFont typeface="Lexend"/>
              <a:buChar char="•"/>
            </a:pPr>
            <a:r>
              <a:rPr lang="en-US" sz="6523">
                <a:latin typeface="Lexend"/>
                <a:ea typeface="Lexend"/>
                <a:cs typeface="Lexend"/>
                <a:sym typeface="Lexend"/>
              </a:rPr>
              <a:t>Show me how you brush your teeth.</a:t>
            </a:r>
            <a:endParaRPr sz="5323">
              <a:latin typeface="Lexend"/>
              <a:ea typeface="Lexend"/>
              <a:cs typeface="Lexend"/>
              <a:sym typeface="Lexend"/>
            </a:endParaRPr>
          </a:p>
          <a:p>
            <a:pPr indent="-230554" lvl="0" marL="228600" rtl="0" algn="l">
              <a:lnSpc>
                <a:spcPct val="90000"/>
              </a:lnSpc>
              <a:spcBef>
                <a:spcPts val="1000"/>
              </a:spcBef>
              <a:spcAft>
                <a:spcPts val="0"/>
              </a:spcAft>
              <a:buClr>
                <a:schemeClr val="dk1"/>
              </a:buClr>
              <a:buSzPct val="100000"/>
              <a:buFont typeface="Lexend"/>
              <a:buChar char="•"/>
            </a:pPr>
            <a:r>
              <a:rPr lang="en-US" sz="6523">
                <a:latin typeface="Lexend"/>
                <a:ea typeface="Lexend"/>
                <a:cs typeface="Lexend"/>
                <a:sym typeface="Lexend"/>
              </a:rPr>
              <a:t>Show me how you hold a pencil.</a:t>
            </a:r>
            <a:endParaRPr sz="5323">
              <a:latin typeface="Lexend"/>
              <a:ea typeface="Lexend"/>
              <a:cs typeface="Lexend"/>
              <a:sym typeface="Lexend"/>
            </a:endParaRPr>
          </a:p>
          <a:p>
            <a:pPr indent="-230554" lvl="0" marL="228600" rtl="0" algn="l">
              <a:lnSpc>
                <a:spcPct val="90000"/>
              </a:lnSpc>
              <a:spcBef>
                <a:spcPts val="1000"/>
              </a:spcBef>
              <a:spcAft>
                <a:spcPts val="0"/>
              </a:spcAft>
              <a:buClr>
                <a:schemeClr val="dk1"/>
              </a:buClr>
              <a:buSzPct val="100000"/>
              <a:buFont typeface="Lexend"/>
              <a:buChar char="•"/>
            </a:pPr>
            <a:r>
              <a:rPr lang="en-US" sz="6523">
                <a:latin typeface="Lexend"/>
                <a:ea typeface="Lexend"/>
                <a:cs typeface="Lexend"/>
                <a:sym typeface="Lexend"/>
              </a:rPr>
              <a:t>Show me how you paint a picture.</a:t>
            </a:r>
            <a:endParaRPr sz="5323">
              <a:latin typeface="Lexend"/>
              <a:ea typeface="Lexend"/>
              <a:cs typeface="Lexend"/>
              <a:sym typeface="Lexend"/>
            </a:endParaRPr>
          </a:p>
          <a:p>
            <a:pPr indent="-230554" lvl="0" marL="228600" rtl="0" algn="l">
              <a:lnSpc>
                <a:spcPct val="90000"/>
              </a:lnSpc>
              <a:spcBef>
                <a:spcPts val="1000"/>
              </a:spcBef>
              <a:spcAft>
                <a:spcPts val="0"/>
              </a:spcAft>
              <a:buClr>
                <a:schemeClr val="dk1"/>
              </a:buClr>
              <a:buSzPct val="100000"/>
              <a:buFont typeface="Lexend"/>
              <a:buChar char="•"/>
            </a:pPr>
            <a:r>
              <a:rPr lang="en-US" sz="6523">
                <a:latin typeface="Lexend"/>
                <a:ea typeface="Lexend"/>
                <a:cs typeface="Lexend"/>
                <a:sym typeface="Lexend"/>
              </a:rPr>
              <a:t>Show me how you hold scissors.</a:t>
            </a:r>
            <a:endParaRPr sz="5323">
              <a:latin typeface="Lexend"/>
              <a:ea typeface="Lexend"/>
              <a:cs typeface="Lexend"/>
              <a:sym typeface="Lexend"/>
            </a:endParaRPr>
          </a:p>
          <a:p>
            <a:pPr indent="0" lvl="0" marL="0" rtl="0" algn="l">
              <a:lnSpc>
                <a:spcPct val="90000"/>
              </a:lnSpc>
              <a:spcBef>
                <a:spcPts val="1000"/>
              </a:spcBef>
              <a:spcAft>
                <a:spcPts val="0"/>
              </a:spcAft>
              <a:buClr>
                <a:schemeClr val="dk1"/>
              </a:buClr>
              <a:buSzPct val="61321"/>
              <a:buNone/>
            </a:pPr>
            <a:r>
              <a:t/>
            </a:r>
            <a:endParaRPr sz="6523">
              <a:latin typeface="Lexend"/>
              <a:ea typeface="Lexend"/>
              <a:cs typeface="Lexend"/>
              <a:sym typeface="Lexend"/>
            </a:endParaRPr>
          </a:p>
          <a:p>
            <a:pPr indent="0" lvl="0" marL="0" rtl="0" algn="l">
              <a:lnSpc>
                <a:spcPct val="90000"/>
              </a:lnSpc>
              <a:spcBef>
                <a:spcPts val="1000"/>
              </a:spcBef>
              <a:spcAft>
                <a:spcPts val="0"/>
              </a:spcAft>
              <a:buClr>
                <a:srgbClr val="FF0000"/>
              </a:buClr>
              <a:buSzPct val="61321"/>
              <a:buNone/>
            </a:pPr>
            <a:r>
              <a:rPr lang="en-US" sz="6523">
                <a:solidFill>
                  <a:srgbClr val="FF0000"/>
                </a:solidFill>
                <a:latin typeface="Lexend"/>
                <a:ea typeface="Lexend"/>
                <a:cs typeface="Lexend"/>
                <a:sym typeface="Lexend"/>
              </a:rPr>
              <a:t>It is important not to rush your child in to choosing their dominant hand.  Observe them carrying out different activities and see if they have an obvious stronger hand.</a:t>
            </a:r>
            <a:r>
              <a:rPr lang="en-US" sz="6523">
                <a:latin typeface="Lexend"/>
                <a:ea typeface="Lexend"/>
                <a:cs typeface="Lexend"/>
                <a:sym typeface="Lexend"/>
              </a:rPr>
              <a:t> It may take them a while to decide. One percent of the population are ambidextrous. This means they are able to use the right and left hands equally well.</a:t>
            </a:r>
            <a:endParaRPr sz="5323">
              <a:latin typeface="Lexend"/>
              <a:ea typeface="Lexend"/>
              <a:cs typeface="Lexend"/>
              <a:sym typeface="Lexend"/>
            </a:endParaRPr>
          </a:p>
          <a:p>
            <a:pPr indent="0" lvl="0" marL="0" rtl="0" algn="l">
              <a:lnSpc>
                <a:spcPct val="90000"/>
              </a:lnSpc>
              <a:spcBef>
                <a:spcPts val="1000"/>
              </a:spcBef>
              <a:spcAft>
                <a:spcPts val="0"/>
              </a:spcAft>
              <a:buClr>
                <a:schemeClr val="dk1"/>
              </a:buClr>
              <a:buSzPct val="61321"/>
              <a:buNone/>
            </a:pPr>
            <a:r>
              <a:t/>
            </a:r>
            <a:endParaRPr sz="6523">
              <a:latin typeface="Lexend"/>
              <a:ea typeface="Lexend"/>
              <a:cs typeface="Lexend"/>
              <a:sym typeface="Lexend"/>
            </a:endParaRPr>
          </a:p>
          <a:p>
            <a:pPr indent="0" lvl="0" marL="0" rtl="0" algn="l">
              <a:lnSpc>
                <a:spcPct val="90000"/>
              </a:lnSpc>
              <a:spcBef>
                <a:spcPts val="1000"/>
              </a:spcBef>
              <a:spcAft>
                <a:spcPts val="0"/>
              </a:spcAft>
              <a:buClr>
                <a:schemeClr val="dk1"/>
              </a:buClr>
              <a:buSzPct val="61321"/>
              <a:buNone/>
            </a:pPr>
            <a:r>
              <a:rPr b="1" lang="en-US" sz="6523">
                <a:latin typeface="Lexend"/>
                <a:ea typeface="Lexend"/>
                <a:cs typeface="Lexend"/>
                <a:sym typeface="Lexend"/>
              </a:rPr>
              <a:t>Once you know which hand is the dominant hand you can then work on strengthening this hand through gross and fine motor activities. </a:t>
            </a:r>
            <a:endParaRPr sz="5323">
              <a:latin typeface="Lexend"/>
              <a:ea typeface="Lexend"/>
              <a:cs typeface="Lexend"/>
              <a:sym typeface="Lexend"/>
            </a:endParaRPr>
          </a:p>
          <a:p>
            <a:pPr indent="0" lvl="0" marL="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1" name="Shape 211"/>
        <p:cNvGrpSpPr/>
        <p:nvPr/>
      </p:nvGrpSpPr>
      <p:grpSpPr>
        <a:xfrm>
          <a:off x="0" y="0"/>
          <a:ext cx="0" cy="0"/>
          <a:chOff x="0" y="0"/>
          <a:chExt cx="0" cy="0"/>
        </a:xfrm>
      </p:grpSpPr>
      <p:sp>
        <p:nvSpPr>
          <p:cNvPr id="212" name="Google Shape;212;p14"/>
          <p:cNvSpPr/>
          <p:nvPr/>
        </p:nvSpPr>
        <p:spPr>
          <a:xfrm>
            <a:off x="0" y="651752"/>
            <a:ext cx="12192000" cy="736551"/>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13" name="Google Shape;213;p14"/>
          <p:cNvPicPr preferRelativeResize="0"/>
          <p:nvPr>
            <p:ph idx="1" type="body"/>
          </p:nvPr>
        </p:nvPicPr>
        <p:blipFill rotWithShape="1">
          <a:blip r:embed="rId3">
            <a:alphaModFix/>
          </a:blip>
          <a:srcRect b="0" l="0" r="0" t="0"/>
          <a:stretch/>
        </p:blipFill>
        <p:spPr>
          <a:xfrm>
            <a:off x="1189038" y="1674813"/>
            <a:ext cx="3216275" cy="4392613"/>
          </a:xfrm>
          <a:prstGeom prst="rect">
            <a:avLst/>
          </a:prstGeom>
          <a:noFill/>
          <a:ln>
            <a:noFill/>
          </a:ln>
        </p:spPr>
      </p:pic>
      <p:pic>
        <p:nvPicPr>
          <p:cNvPr id="214" name="Google Shape;214;p14"/>
          <p:cNvPicPr preferRelativeResize="0"/>
          <p:nvPr/>
        </p:nvPicPr>
        <p:blipFill rotWithShape="1">
          <a:blip r:embed="rId4">
            <a:alphaModFix/>
          </a:blip>
          <a:srcRect b="0" l="0" r="0" t="0"/>
          <a:stretch/>
        </p:blipFill>
        <p:spPr>
          <a:xfrm>
            <a:off x="4473575" y="1674813"/>
            <a:ext cx="6527800" cy="4392613"/>
          </a:xfrm>
          <a:prstGeom prst="rect">
            <a:avLst/>
          </a:prstGeom>
          <a:noFill/>
          <a:ln>
            <a:noFill/>
          </a:ln>
        </p:spPr>
      </p:pic>
      <p:sp>
        <p:nvSpPr>
          <p:cNvPr id="215" name="Google Shape;215;p14"/>
          <p:cNvSpPr txBox="1"/>
          <p:nvPr>
            <p:ph type="title"/>
          </p:nvPr>
        </p:nvSpPr>
        <p:spPr>
          <a:xfrm>
            <a:off x="556532" y="643467"/>
            <a:ext cx="11210925" cy="74483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200"/>
              <a:buFont typeface="Calibri"/>
              <a:buNone/>
            </a:pPr>
            <a:r>
              <a:rPr lang="en-US" sz="3200">
                <a:solidFill>
                  <a:schemeClr val="lt1"/>
                </a:solidFill>
                <a:latin typeface="Lexend"/>
                <a:ea typeface="Lexend"/>
                <a:cs typeface="Lexend"/>
                <a:sym typeface="Lexend"/>
              </a:rPr>
              <a:t>Holding a pencil</a:t>
            </a:r>
            <a:endParaRPr>
              <a:latin typeface="Lexend"/>
              <a:ea typeface="Lexend"/>
              <a:cs typeface="Lexend"/>
              <a:sym typeface="Lexen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9" name="Shape 219"/>
        <p:cNvGrpSpPr/>
        <p:nvPr/>
      </p:nvGrpSpPr>
      <p:grpSpPr>
        <a:xfrm>
          <a:off x="0" y="0"/>
          <a:ext cx="0" cy="0"/>
          <a:chOff x="0" y="0"/>
          <a:chExt cx="0" cy="0"/>
        </a:xfrm>
      </p:grpSpPr>
      <p:sp>
        <p:nvSpPr>
          <p:cNvPr id="220" name="Google Shape;220;p15"/>
          <p:cNvSpPr/>
          <p:nvPr/>
        </p:nvSpPr>
        <p:spPr>
          <a:xfrm>
            <a:off x="0"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1" name="Google Shape;221;p15"/>
          <p:cNvSpPr txBox="1"/>
          <p:nvPr>
            <p:ph type="title"/>
          </p:nvPr>
        </p:nvSpPr>
        <p:spPr>
          <a:xfrm>
            <a:off x="6981824" y="717973"/>
            <a:ext cx="4375200" cy="26655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6100"/>
              <a:buFont typeface="Calibri"/>
              <a:buNone/>
            </a:pPr>
            <a:r>
              <a:rPr lang="en-US" sz="6100">
                <a:solidFill>
                  <a:schemeClr val="lt1"/>
                </a:solidFill>
                <a:latin typeface="Lexend"/>
                <a:ea typeface="Lexend"/>
                <a:cs typeface="Lexend"/>
                <a:sym typeface="Lexend"/>
              </a:rPr>
              <a:t>Correct Seating Position</a:t>
            </a:r>
            <a:endParaRPr>
              <a:latin typeface="Lexend"/>
              <a:ea typeface="Lexend"/>
              <a:cs typeface="Lexend"/>
              <a:sym typeface="Lexend"/>
            </a:endParaRPr>
          </a:p>
        </p:txBody>
      </p:sp>
      <p:pic>
        <p:nvPicPr>
          <p:cNvPr id="222" name="Google Shape;222;p15"/>
          <p:cNvPicPr preferRelativeResize="0"/>
          <p:nvPr>
            <p:ph idx="1" type="body"/>
          </p:nvPr>
        </p:nvPicPr>
        <p:blipFill rotWithShape="1">
          <a:blip r:embed="rId3">
            <a:alphaModFix/>
          </a:blip>
          <a:srcRect b="1233" l="0" r="-1" t="0"/>
          <a:stretch/>
        </p:blipFill>
        <p:spPr>
          <a:xfrm>
            <a:off x="1" y="2"/>
            <a:ext cx="6249303" cy="6857998"/>
          </a:xfrm>
          <a:prstGeom prst="rect">
            <a:avLst/>
          </a:prstGeom>
          <a:noFill/>
          <a:ln>
            <a:noFill/>
          </a:ln>
          <a:effectLst>
            <a:outerShdw blurRad="381000" rotWithShape="0" algn="tl" dist="152400">
              <a:srgbClr val="000000">
                <a:alpha val="9804"/>
              </a:srgbClr>
            </a:outerShdw>
          </a:effectLst>
        </p:spPr>
      </p:pic>
      <p:sp>
        <p:nvSpPr>
          <p:cNvPr id="223" name="Google Shape;223;p15"/>
          <p:cNvSpPr/>
          <p:nvPr/>
        </p:nvSpPr>
        <p:spPr>
          <a:xfrm rot="-5400000">
            <a:off x="2404000" y="2991370"/>
            <a:ext cx="6857455" cy="874716"/>
          </a:xfrm>
          <a:custGeom>
            <a:rect b="b" l="l" r="r" t="t"/>
            <a:pathLst>
              <a:path extrusionOk="0" h="874716" w="6857455">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4" name="Google Shape;224;p15"/>
          <p:cNvSpPr/>
          <p:nvPr/>
        </p:nvSpPr>
        <p:spPr>
          <a:xfrm rot="-5400000">
            <a:off x="2403998" y="2991370"/>
            <a:ext cx="6857455" cy="874716"/>
          </a:xfrm>
          <a:custGeom>
            <a:rect b="b" l="l" r="r" t="t"/>
            <a:pathLst>
              <a:path extrusionOk="0" h="874716" w="6857455">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rotWithShape="1">
            <a:blip r:embed="rId4">
              <a:alphaModFix amt="57000"/>
            </a:blip>
            <a:tile algn="tl" flip="none" tx="0" sx="100000" ty="0" sy="10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5" name="Google Shape;225;p15"/>
          <p:cNvSpPr txBox="1"/>
          <p:nvPr/>
        </p:nvSpPr>
        <p:spPr>
          <a:xfrm>
            <a:off x="6570675" y="3706200"/>
            <a:ext cx="5197500" cy="2493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600">
                <a:solidFill>
                  <a:schemeClr val="lt1"/>
                </a:solidFill>
                <a:latin typeface="Lexend"/>
                <a:ea typeface="Lexend"/>
                <a:cs typeface="Lexend"/>
                <a:sym typeface="Lexend"/>
              </a:rPr>
              <a:t>Left handers need to slant paper so the left side is higher and hold their pencil beneath the line so they can see their work and not smudge it when using a pen.</a:t>
            </a:r>
            <a:endParaRPr sz="2200">
              <a:latin typeface="Lexend"/>
              <a:ea typeface="Lexend"/>
              <a:cs typeface="Lexend"/>
              <a:sym typeface="Lexen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6"/>
          <p:cNvSpPr/>
          <p:nvPr/>
        </p:nvSpPr>
        <p:spPr>
          <a:xfrm>
            <a:off x="0" y="0"/>
            <a:ext cx="12192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1" name="Google Shape;231;p16"/>
          <p:cNvSpPr/>
          <p:nvPr/>
        </p:nvSpPr>
        <p:spPr>
          <a:xfrm>
            <a:off x="0" y="0"/>
            <a:ext cx="2013557" cy="6858000"/>
          </a:xfrm>
          <a:prstGeom prst="rect">
            <a:avLst/>
          </a:prstGeom>
          <a:solidFill>
            <a:srgbClr val="6C5C5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2" name="Google Shape;232;p16"/>
          <p:cNvSpPr/>
          <p:nvPr>
            <p:ph type="title"/>
          </p:nvPr>
        </p:nvSpPr>
        <p:spPr>
          <a:xfrm>
            <a:off x="176150" y="1983775"/>
            <a:ext cx="3421800" cy="3176400"/>
          </a:xfrm>
          <a:prstGeom prst="ellipse">
            <a:avLst/>
          </a:prstGeom>
          <a:solidFill>
            <a:srgbClr val="262626"/>
          </a:solidFill>
          <a:ln cap="flat" cmpd="thinThick" w="174625">
            <a:solidFill>
              <a:srgbClr val="262626"/>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2400"/>
              <a:buFont typeface="Calibri"/>
              <a:buNone/>
            </a:pPr>
            <a:r>
              <a:rPr lang="en-US" sz="2700">
                <a:solidFill>
                  <a:srgbClr val="FFFFFF"/>
                </a:solidFill>
                <a:latin typeface="Lexend"/>
                <a:ea typeface="Lexend"/>
                <a:cs typeface="Lexend"/>
                <a:sym typeface="Lexend"/>
              </a:rPr>
              <a:t>Mark Making Development</a:t>
            </a:r>
            <a:r>
              <a:rPr lang="en-US" sz="2400">
                <a:solidFill>
                  <a:srgbClr val="FFFFFF"/>
                </a:solidFill>
                <a:latin typeface="Calibri"/>
                <a:ea typeface="Calibri"/>
                <a:cs typeface="Calibri"/>
                <a:sym typeface="Calibri"/>
              </a:rPr>
              <a:t> </a:t>
            </a:r>
            <a:endParaRPr/>
          </a:p>
        </p:txBody>
      </p:sp>
      <p:pic>
        <p:nvPicPr>
          <p:cNvPr id="233" name="Google Shape;233;p16"/>
          <p:cNvPicPr preferRelativeResize="0"/>
          <p:nvPr>
            <p:ph idx="1" type="body"/>
          </p:nvPr>
        </p:nvPicPr>
        <p:blipFill rotWithShape="1">
          <a:blip r:embed="rId3">
            <a:alphaModFix/>
          </a:blip>
          <a:srcRect b="0" l="0" r="0" t="0"/>
          <a:stretch/>
        </p:blipFill>
        <p:spPr>
          <a:xfrm>
            <a:off x="4392000" y="162125"/>
            <a:ext cx="6453900" cy="6502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17"/>
          <p:cNvSpPr/>
          <p:nvPr/>
        </p:nvSpPr>
        <p:spPr>
          <a:xfrm rot="-5400000">
            <a:off x="800100" y="1491343"/>
            <a:ext cx="3333749" cy="3499103"/>
          </a:xfrm>
          <a:prstGeom prst="downArrow">
            <a:avLst>
              <a:gd fmla="val 100000" name="adj1"/>
              <a:gd fmla="val 15788" name="adj2"/>
            </a:avLst>
          </a:pr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9" name="Google Shape;239;p17"/>
          <p:cNvSpPr txBox="1"/>
          <p:nvPr>
            <p:ph type="title"/>
          </p:nvPr>
        </p:nvSpPr>
        <p:spPr>
          <a:xfrm>
            <a:off x="1028700" y="1967266"/>
            <a:ext cx="2628900" cy="254725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rgbClr val="FFFFFF"/>
              </a:buClr>
              <a:buSzPct val="100000"/>
              <a:buFont typeface="Calibri"/>
              <a:buNone/>
            </a:pPr>
            <a:r>
              <a:rPr lang="en-US" sz="3600">
                <a:solidFill>
                  <a:srgbClr val="FFFFFF"/>
                </a:solidFill>
                <a:latin typeface="Lexend"/>
                <a:ea typeface="Lexend"/>
                <a:cs typeface="Lexend"/>
                <a:sym typeface="Lexend"/>
              </a:rPr>
              <a:t>Continuous patterning develops pencil control</a:t>
            </a:r>
            <a:endParaRPr>
              <a:latin typeface="Lexend"/>
              <a:ea typeface="Lexend"/>
              <a:cs typeface="Lexend"/>
              <a:sym typeface="Lexend"/>
            </a:endParaRPr>
          </a:p>
        </p:txBody>
      </p:sp>
      <p:pic>
        <p:nvPicPr>
          <p:cNvPr id="240" name="Google Shape;240;p17"/>
          <p:cNvPicPr preferRelativeResize="0"/>
          <p:nvPr>
            <p:ph idx="1" type="body"/>
          </p:nvPr>
        </p:nvPicPr>
        <p:blipFill rotWithShape="1">
          <a:blip r:embed="rId3">
            <a:alphaModFix/>
          </a:blip>
          <a:srcRect b="3618" l="0" r="3484" t="0"/>
          <a:stretch/>
        </p:blipFill>
        <p:spPr>
          <a:xfrm>
            <a:off x="6359659" y="143492"/>
            <a:ext cx="4066294" cy="632006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8"/>
          <p:cNvSpPr txBox="1"/>
          <p:nvPr>
            <p:ph type="title"/>
          </p:nvPr>
        </p:nvSpPr>
        <p:spPr>
          <a:xfrm>
            <a:off x="320526" y="813350"/>
            <a:ext cx="2404800" cy="41352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Calibri"/>
              <a:buNone/>
            </a:pPr>
            <a:r>
              <a:rPr lang="en-US" sz="2800">
                <a:latin typeface="Lexend"/>
                <a:ea typeface="Lexend"/>
                <a:cs typeface="Lexend"/>
                <a:sym typeface="Lexend"/>
              </a:rPr>
              <a:t>Cursive Letter Formation</a:t>
            </a:r>
            <a:endParaRPr>
              <a:latin typeface="Lexend"/>
              <a:ea typeface="Lexend"/>
              <a:cs typeface="Lexend"/>
              <a:sym typeface="Lexend"/>
            </a:endParaRPr>
          </a:p>
        </p:txBody>
      </p:sp>
      <p:pic>
        <p:nvPicPr>
          <p:cNvPr id="246" name="Google Shape;246;p18"/>
          <p:cNvPicPr preferRelativeResize="0"/>
          <p:nvPr>
            <p:ph idx="1" type="body"/>
          </p:nvPr>
        </p:nvPicPr>
        <p:blipFill rotWithShape="1">
          <a:blip r:embed="rId3">
            <a:alphaModFix/>
          </a:blip>
          <a:srcRect b="29261" l="12568" r="73395" t="36848"/>
          <a:stretch/>
        </p:blipFill>
        <p:spPr>
          <a:xfrm>
            <a:off x="3128683" y="0"/>
            <a:ext cx="4923316" cy="668636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h26aa6d0fa60a4815_0_6"/>
          <p:cNvSpPr txBox="1"/>
          <p:nvPr>
            <p:ph type="title"/>
          </p:nvPr>
        </p:nvSpPr>
        <p:spPr>
          <a:xfrm>
            <a:off x="284700" y="178100"/>
            <a:ext cx="11622600" cy="14592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Calibri"/>
              <a:buNone/>
            </a:pPr>
            <a:r>
              <a:rPr lang="en-US" sz="3700">
                <a:latin typeface="Lexend"/>
                <a:ea typeface="Lexend"/>
                <a:cs typeface="Lexend"/>
                <a:sym typeface="Lexend"/>
              </a:rPr>
              <a:t>The handwriting scheme we use at St Edmund Campion is called </a:t>
            </a:r>
            <a:r>
              <a:rPr b="1" lang="en-US" sz="3700">
                <a:latin typeface="Lexend"/>
                <a:ea typeface="Lexend"/>
                <a:cs typeface="Lexend"/>
                <a:sym typeface="Lexend"/>
              </a:rPr>
              <a:t>Letter Join</a:t>
            </a:r>
            <a:endParaRPr b="1" sz="5300">
              <a:latin typeface="Lexend"/>
              <a:ea typeface="Lexend"/>
              <a:cs typeface="Lexend"/>
              <a:sym typeface="Lexend"/>
            </a:endParaRPr>
          </a:p>
        </p:txBody>
      </p:sp>
      <p:pic>
        <p:nvPicPr>
          <p:cNvPr id="252" name="Google Shape;252;h26aa6d0fa60a4815_0_6"/>
          <p:cNvPicPr preferRelativeResize="0"/>
          <p:nvPr/>
        </p:nvPicPr>
        <p:blipFill>
          <a:blip r:embed="rId3">
            <a:alphaModFix/>
          </a:blip>
          <a:stretch>
            <a:fillRect/>
          </a:stretch>
        </p:blipFill>
        <p:spPr>
          <a:xfrm>
            <a:off x="845425" y="1550650"/>
            <a:ext cx="9509426" cy="51932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latin typeface="Lexend"/>
                <a:ea typeface="Lexend"/>
                <a:cs typeface="Lexend"/>
                <a:sym typeface="Lexend"/>
              </a:rPr>
              <a:t>Benefits of Cursive Handwriting</a:t>
            </a:r>
            <a:endParaRPr>
              <a:latin typeface="Lexend"/>
              <a:ea typeface="Lexend"/>
              <a:cs typeface="Lexend"/>
              <a:sym typeface="Lexend"/>
            </a:endParaRPr>
          </a:p>
        </p:txBody>
      </p:sp>
      <p:sp>
        <p:nvSpPr>
          <p:cNvPr id="258" name="Google Shape;258;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Font typeface="Lexend"/>
              <a:buChar char="•"/>
            </a:pPr>
            <a:r>
              <a:rPr lang="en-US">
                <a:latin typeface="Lexend"/>
                <a:ea typeface="Lexend"/>
                <a:cs typeface="Lexend"/>
                <a:sym typeface="Lexend"/>
              </a:rPr>
              <a:t>Research shows it is easier to learn as letters always start in the same place (on the line). Dyslexic children can find this easier too.</a:t>
            </a:r>
            <a:endParaRPr>
              <a:latin typeface="Lexend"/>
              <a:ea typeface="Lexend"/>
              <a:cs typeface="Lexend"/>
              <a:sym typeface="Lexend"/>
            </a:endParaRPr>
          </a:p>
          <a:p>
            <a:pPr indent="-228600" lvl="0" marL="228600" rtl="0" algn="l">
              <a:lnSpc>
                <a:spcPct val="90000"/>
              </a:lnSpc>
              <a:spcBef>
                <a:spcPts val="1000"/>
              </a:spcBef>
              <a:spcAft>
                <a:spcPts val="0"/>
              </a:spcAft>
              <a:buClr>
                <a:schemeClr val="dk1"/>
              </a:buClr>
              <a:buSzPct val="100000"/>
              <a:buFont typeface="Lexend"/>
              <a:buChar char="•"/>
            </a:pPr>
            <a:r>
              <a:rPr lang="en-US">
                <a:latin typeface="Lexend"/>
                <a:ea typeface="Lexend"/>
                <a:cs typeface="Lexend"/>
                <a:sym typeface="Lexend"/>
              </a:rPr>
              <a:t>It is easier to join letters after being taught to write using the pre-cursive text (shown on the previous slide). There is a National Curriculum requirement for children to join their handwriting by Year 2.</a:t>
            </a:r>
            <a:endParaRPr>
              <a:latin typeface="Lexend"/>
              <a:ea typeface="Lexend"/>
              <a:cs typeface="Lexend"/>
              <a:sym typeface="Lexend"/>
            </a:endParaRPr>
          </a:p>
          <a:p>
            <a:pPr indent="-228600" lvl="0" marL="228600" rtl="0" algn="l">
              <a:lnSpc>
                <a:spcPct val="90000"/>
              </a:lnSpc>
              <a:spcBef>
                <a:spcPts val="1000"/>
              </a:spcBef>
              <a:spcAft>
                <a:spcPts val="0"/>
              </a:spcAft>
              <a:buClr>
                <a:schemeClr val="dk1"/>
              </a:buClr>
              <a:buSzPct val="100000"/>
              <a:buFont typeface="Lexend"/>
              <a:buChar char="•"/>
            </a:pPr>
            <a:r>
              <a:rPr lang="en-US">
                <a:latin typeface="Lexend"/>
                <a:ea typeface="Lexend"/>
                <a:cs typeface="Lexend"/>
                <a:sym typeface="Lexend"/>
              </a:rPr>
              <a:t>When children join letters it helps them with spellings.</a:t>
            </a:r>
            <a:endParaRPr>
              <a:latin typeface="Lexend"/>
              <a:ea typeface="Lexend"/>
              <a:cs typeface="Lexend"/>
              <a:sym typeface="Lexend"/>
            </a:endParaRPr>
          </a:p>
          <a:p>
            <a:pPr indent="-228600" lvl="0" marL="228600" rtl="0" algn="l">
              <a:lnSpc>
                <a:spcPct val="90000"/>
              </a:lnSpc>
              <a:spcBef>
                <a:spcPts val="1000"/>
              </a:spcBef>
              <a:spcAft>
                <a:spcPts val="0"/>
              </a:spcAft>
              <a:buClr>
                <a:schemeClr val="dk1"/>
              </a:buClr>
              <a:buSzPct val="100000"/>
              <a:buFont typeface="Lexend"/>
              <a:buChar char="•"/>
            </a:pPr>
            <a:r>
              <a:rPr lang="en-US">
                <a:latin typeface="Lexend"/>
                <a:ea typeface="Lexend"/>
                <a:cs typeface="Lexend"/>
                <a:sym typeface="Lexend"/>
              </a:rPr>
              <a:t>Letter joining helps with the flow of writing and it is quicker. </a:t>
            </a:r>
            <a:endParaRPr>
              <a:latin typeface="Lexend"/>
              <a:ea typeface="Lexend"/>
              <a:cs typeface="Lexend"/>
              <a:sym typeface="Lexend"/>
            </a:endParaRPr>
          </a:p>
          <a:p>
            <a:pPr indent="-228600" lvl="0" marL="228600" rtl="0" algn="l">
              <a:lnSpc>
                <a:spcPct val="90000"/>
              </a:lnSpc>
              <a:spcBef>
                <a:spcPts val="1000"/>
              </a:spcBef>
              <a:spcAft>
                <a:spcPts val="0"/>
              </a:spcAft>
              <a:buClr>
                <a:schemeClr val="dk1"/>
              </a:buClr>
              <a:buSzPct val="100000"/>
              <a:buFont typeface="Lexend"/>
              <a:buChar char="•"/>
            </a:pPr>
            <a:r>
              <a:rPr lang="en-US">
                <a:latin typeface="Lexend"/>
                <a:ea typeface="Lexend"/>
                <a:cs typeface="Lexend"/>
                <a:sym typeface="Lexend"/>
              </a:rPr>
              <a:t>The children at St Edmund Campion have always had exceptional handwriting in Year 1 due to being taught to write in Reception with the cursive text.</a:t>
            </a:r>
            <a:endParaRPr>
              <a:latin typeface="Lexend"/>
              <a:ea typeface="Lexend"/>
              <a:cs typeface="Lexend"/>
              <a:sym typeface="Lexend"/>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u="sng">
                <a:latin typeface="Lexend"/>
                <a:ea typeface="Lexend"/>
                <a:cs typeface="Lexend"/>
                <a:sym typeface="Lexend"/>
              </a:rPr>
              <a:t>Letter Formation Groups</a:t>
            </a:r>
            <a:endParaRPr>
              <a:latin typeface="Lexend"/>
              <a:ea typeface="Lexend"/>
              <a:cs typeface="Lexend"/>
              <a:sym typeface="Lexend"/>
            </a:endParaRPr>
          </a:p>
        </p:txBody>
      </p:sp>
      <p:sp>
        <p:nvSpPr>
          <p:cNvPr id="264" name="Google Shape;264;p20"/>
          <p:cNvSpPr txBox="1"/>
          <p:nvPr>
            <p:ph idx="1" type="body"/>
          </p:nvPr>
        </p:nvSpPr>
        <p:spPr>
          <a:xfrm>
            <a:off x="838200" y="1825625"/>
            <a:ext cx="11090400" cy="46629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90000"/>
              </a:lnSpc>
              <a:spcBef>
                <a:spcPts val="0"/>
              </a:spcBef>
              <a:spcAft>
                <a:spcPts val="0"/>
              </a:spcAft>
              <a:buClr>
                <a:schemeClr val="dk1"/>
              </a:buClr>
              <a:buSzPct val="73591"/>
              <a:buNone/>
            </a:pPr>
            <a:r>
              <a:rPr lang="en-US" sz="3805">
                <a:latin typeface="Lexend"/>
                <a:ea typeface="Lexend"/>
                <a:cs typeface="Lexend"/>
                <a:sym typeface="Lexend"/>
              </a:rPr>
              <a:t>The children have a discrete handwriting lesson once a week where they are taught how to form each letter of the alphabet.</a:t>
            </a:r>
            <a:endParaRPr sz="3805">
              <a:latin typeface="Lexend"/>
              <a:ea typeface="Lexend"/>
              <a:cs typeface="Lexend"/>
              <a:sym typeface="Lexend"/>
            </a:endParaRPr>
          </a:p>
          <a:p>
            <a:pPr indent="0" lvl="0" marL="0" rtl="0" algn="l">
              <a:lnSpc>
                <a:spcPct val="90000"/>
              </a:lnSpc>
              <a:spcBef>
                <a:spcPts val="1000"/>
              </a:spcBef>
              <a:spcAft>
                <a:spcPts val="0"/>
              </a:spcAft>
              <a:buClr>
                <a:schemeClr val="dk1"/>
              </a:buClr>
              <a:buSzPct val="73591"/>
              <a:buNone/>
            </a:pPr>
            <a:r>
              <a:rPr lang="en-US" sz="3805">
                <a:latin typeface="Lexend"/>
                <a:ea typeface="Lexend"/>
                <a:cs typeface="Lexend"/>
                <a:sym typeface="Lexend"/>
              </a:rPr>
              <a:t>Letter formation is taught in this order. </a:t>
            </a:r>
            <a:endParaRPr sz="3805">
              <a:latin typeface="Lexend"/>
              <a:ea typeface="Lexend"/>
              <a:cs typeface="Lexend"/>
              <a:sym typeface="Lexend"/>
            </a:endParaRPr>
          </a:p>
          <a:p>
            <a:pPr indent="0" lvl="0" marL="0" rtl="0" algn="l">
              <a:lnSpc>
                <a:spcPct val="90000"/>
              </a:lnSpc>
              <a:spcBef>
                <a:spcPts val="1000"/>
              </a:spcBef>
              <a:spcAft>
                <a:spcPts val="0"/>
              </a:spcAft>
              <a:buClr>
                <a:schemeClr val="dk1"/>
              </a:buClr>
              <a:buSzPct val="73591"/>
              <a:buNone/>
            </a:pPr>
            <a:r>
              <a:rPr lang="en-US" sz="3805">
                <a:latin typeface="Lexend"/>
                <a:ea typeface="Lexend"/>
                <a:cs typeface="Lexend"/>
                <a:sym typeface="Lexend"/>
              </a:rPr>
              <a:t>We practice </a:t>
            </a:r>
            <a:r>
              <a:rPr lang="en-US" sz="3805">
                <a:solidFill>
                  <a:srgbClr val="FF0000"/>
                </a:solidFill>
                <a:latin typeface="Lexend"/>
                <a:ea typeface="Lexend"/>
                <a:cs typeface="Lexend"/>
                <a:sym typeface="Lexend"/>
              </a:rPr>
              <a:t>air writing </a:t>
            </a:r>
            <a:r>
              <a:rPr lang="en-US" sz="3805">
                <a:latin typeface="Lexend"/>
                <a:ea typeface="Lexend"/>
                <a:cs typeface="Lexend"/>
                <a:sym typeface="Lexend"/>
              </a:rPr>
              <a:t>to help develop their </a:t>
            </a:r>
            <a:r>
              <a:rPr lang="en-US" sz="3805">
                <a:solidFill>
                  <a:srgbClr val="FF0000"/>
                </a:solidFill>
                <a:latin typeface="Lexend"/>
                <a:ea typeface="Lexend"/>
                <a:cs typeface="Lexend"/>
                <a:sym typeface="Lexend"/>
              </a:rPr>
              <a:t>motor memory </a:t>
            </a:r>
            <a:r>
              <a:rPr lang="en-US" sz="3805">
                <a:latin typeface="Lexend"/>
                <a:ea typeface="Lexend"/>
                <a:cs typeface="Lexend"/>
                <a:sym typeface="Lexend"/>
              </a:rPr>
              <a:t>of each letter.</a:t>
            </a:r>
            <a:endParaRPr sz="3805">
              <a:latin typeface="Lexend"/>
              <a:ea typeface="Lexend"/>
              <a:cs typeface="Lexend"/>
              <a:sym typeface="Lexend"/>
            </a:endParaRPr>
          </a:p>
          <a:p>
            <a:pPr indent="0" lvl="0" marL="0" rtl="0" algn="l">
              <a:lnSpc>
                <a:spcPct val="90000"/>
              </a:lnSpc>
              <a:spcBef>
                <a:spcPts val="1000"/>
              </a:spcBef>
              <a:spcAft>
                <a:spcPts val="0"/>
              </a:spcAft>
              <a:buClr>
                <a:schemeClr val="dk1"/>
              </a:buClr>
              <a:buSzPct val="73591"/>
              <a:buNone/>
            </a:pPr>
            <a:r>
              <a:t/>
            </a:r>
            <a:endParaRPr sz="3805">
              <a:latin typeface="Lexend"/>
              <a:ea typeface="Lexend"/>
              <a:cs typeface="Lexend"/>
              <a:sym typeface="Lexend"/>
            </a:endParaRPr>
          </a:p>
          <a:p>
            <a:pPr indent="-233260" lvl="0" marL="228600" rtl="0" algn="l">
              <a:lnSpc>
                <a:spcPct val="90000"/>
              </a:lnSpc>
              <a:spcBef>
                <a:spcPts val="1000"/>
              </a:spcBef>
              <a:spcAft>
                <a:spcPts val="0"/>
              </a:spcAft>
              <a:buClr>
                <a:schemeClr val="dk1"/>
              </a:buClr>
              <a:buSzPct val="100000"/>
              <a:buFont typeface="Lexend"/>
              <a:buChar char="•"/>
            </a:pPr>
            <a:r>
              <a:rPr lang="en-US" sz="3805">
                <a:latin typeface="Lexend"/>
                <a:ea typeface="Lexend"/>
                <a:cs typeface="Lexend"/>
                <a:sym typeface="Lexend"/>
              </a:rPr>
              <a:t>LADDERS  - i, l, t, u, j, y.</a:t>
            </a:r>
            <a:endParaRPr sz="3805">
              <a:latin typeface="Lexend"/>
              <a:ea typeface="Lexend"/>
              <a:cs typeface="Lexend"/>
              <a:sym typeface="Lexend"/>
            </a:endParaRPr>
          </a:p>
          <a:p>
            <a:pPr indent="-233260" lvl="0" marL="228600" rtl="0" algn="l">
              <a:lnSpc>
                <a:spcPct val="90000"/>
              </a:lnSpc>
              <a:spcBef>
                <a:spcPts val="1000"/>
              </a:spcBef>
              <a:spcAft>
                <a:spcPts val="0"/>
              </a:spcAft>
              <a:buClr>
                <a:schemeClr val="dk1"/>
              </a:buClr>
              <a:buSzPct val="100000"/>
              <a:buFont typeface="Lexend"/>
              <a:buChar char="•"/>
            </a:pPr>
            <a:r>
              <a:rPr lang="en-US" sz="3805">
                <a:latin typeface="Lexend"/>
                <a:ea typeface="Lexend"/>
                <a:cs typeface="Lexend"/>
                <a:sym typeface="Lexend"/>
              </a:rPr>
              <a:t>CATERPILLAR – a, d, c, o, f, e, s, g, q.</a:t>
            </a:r>
            <a:endParaRPr sz="3805">
              <a:latin typeface="Lexend"/>
              <a:ea typeface="Lexend"/>
              <a:cs typeface="Lexend"/>
              <a:sym typeface="Lexend"/>
            </a:endParaRPr>
          </a:p>
          <a:p>
            <a:pPr indent="-233260" lvl="0" marL="228600" rtl="0" algn="l">
              <a:lnSpc>
                <a:spcPct val="90000"/>
              </a:lnSpc>
              <a:spcBef>
                <a:spcPts val="1000"/>
              </a:spcBef>
              <a:spcAft>
                <a:spcPts val="0"/>
              </a:spcAft>
              <a:buClr>
                <a:schemeClr val="dk1"/>
              </a:buClr>
              <a:buSzPct val="100000"/>
              <a:buFont typeface="Lexend"/>
              <a:buChar char="•"/>
            </a:pPr>
            <a:r>
              <a:rPr lang="en-US" sz="3805">
                <a:latin typeface="Lexend"/>
                <a:ea typeface="Lexend"/>
                <a:cs typeface="Lexend"/>
                <a:sym typeface="Lexend"/>
              </a:rPr>
              <a:t>ROBOTS – r, k, b, h, m, n, p.</a:t>
            </a:r>
            <a:endParaRPr sz="3805">
              <a:latin typeface="Lexend"/>
              <a:ea typeface="Lexend"/>
              <a:cs typeface="Lexend"/>
              <a:sym typeface="Lexend"/>
            </a:endParaRPr>
          </a:p>
          <a:p>
            <a:pPr indent="-233260" lvl="0" marL="228600" rtl="0" algn="l">
              <a:lnSpc>
                <a:spcPct val="90000"/>
              </a:lnSpc>
              <a:spcBef>
                <a:spcPts val="1000"/>
              </a:spcBef>
              <a:spcAft>
                <a:spcPts val="0"/>
              </a:spcAft>
              <a:buClr>
                <a:schemeClr val="dk1"/>
              </a:buClr>
              <a:buSzPct val="100000"/>
              <a:buFont typeface="Lexend"/>
              <a:buChar char="•"/>
            </a:pPr>
            <a:r>
              <a:rPr lang="en-US" sz="3805">
                <a:latin typeface="Lexend"/>
                <a:ea typeface="Lexend"/>
                <a:cs typeface="Lexend"/>
                <a:sym typeface="Lexend"/>
              </a:rPr>
              <a:t>ZIG-ZAG – v, w, x, z.</a:t>
            </a:r>
            <a:endParaRPr sz="3805">
              <a:latin typeface="Lexend"/>
              <a:ea typeface="Lexend"/>
              <a:cs typeface="Lexend"/>
              <a:sym typeface="Lexend"/>
            </a:endParaRPr>
          </a:p>
          <a:p>
            <a:pPr indent="0" lvl="0" marL="228600" rtl="0" algn="l">
              <a:lnSpc>
                <a:spcPct val="90000"/>
              </a:lnSpc>
              <a:spcBef>
                <a:spcPts val="1000"/>
              </a:spcBef>
              <a:spcAft>
                <a:spcPts val="0"/>
              </a:spcAft>
              <a:buNone/>
            </a:pPr>
            <a:r>
              <a:t/>
            </a:r>
            <a:endParaRPr sz="3805">
              <a:latin typeface="Lexend"/>
              <a:ea typeface="Lexend"/>
              <a:cs typeface="Lexend"/>
              <a:sym typeface="Lexend"/>
            </a:endParaRPr>
          </a:p>
          <a:p>
            <a:pPr indent="0" lvl="0" marL="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g28a0f593e26_0_0"/>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latin typeface="Lexend"/>
                <a:ea typeface="Lexend"/>
                <a:cs typeface="Lexend"/>
                <a:sym typeface="Lexend"/>
              </a:rPr>
              <a:t>Useful Website</a:t>
            </a:r>
            <a:endParaRPr>
              <a:latin typeface="Lexend"/>
              <a:ea typeface="Lexend"/>
              <a:cs typeface="Lexend"/>
              <a:sym typeface="Lexend"/>
            </a:endParaRPr>
          </a:p>
        </p:txBody>
      </p:sp>
      <p:sp>
        <p:nvSpPr>
          <p:cNvPr id="270" name="Google Shape;270;g28a0f593e26_0_0"/>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US" u="sng">
                <a:solidFill>
                  <a:schemeClr val="hlink"/>
                </a:solidFill>
                <a:hlinkClick r:id="rId3"/>
              </a:rPr>
              <a:t>https://teachhandwriting.co.uk/continuous-cursive-beginners-choice-3.html</a:t>
            </a:r>
            <a:endParaRPr/>
          </a:p>
          <a:p>
            <a:pPr indent="0" lvl="0" marL="0" rtl="0" algn="l">
              <a:spcBef>
                <a:spcPts val="1000"/>
              </a:spcBef>
              <a:spcAft>
                <a:spcPts val="0"/>
              </a:spcAft>
              <a:buNone/>
            </a:pPr>
            <a:r>
              <a:t/>
            </a:r>
            <a:endParaRPr/>
          </a:p>
          <a:p>
            <a:pPr indent="0" lvl="0" marL="0" rtl="0" algn="l">
              <a:spcBef>
                <a:spcPts val="100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8000"/>
              <a:buNone/>
            </a:pPr>
            <a:r>
              <a:rPr lang="en-US" sz="11400">
                <a:latin typeface="Lexend"/>
                <a:ea typeface="Lexend"/>
                <a:cs typeface="Lexend"/>
                <a:sym typeface="Lexend"/>
              </a:rPr>
              <a:t>Thank you for listening</a:t>
            </a:r>
            <a:endParaRPr sz="6200">
              <a:latin typeface="Lexend"/>
              <a:ea typeface="Lexend"/>
              <a:cs typeface="Lexend"/>
              <a:sym typeface="Lexend"/>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2023-10-08T13:06:56Z</dcterms:created>
  <dc:creator>Lauren Lazenby</dc:creator>
</cp:coreProperties>
</file>