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4"/>
  </p:notesMasterIdLst>
  <p:sldIdLst>
    <p:sldId id="256" r:id="rId2"/>
    <p:sldId id="257" r:id="rId3"/>
    <p:sldId id="258" r:id="rId4"/>
    <p:sldId id="267" r:id="rId5"/>
    <p:sldId id="259" r:id="rId6"/>
    <p:sldId id="260" r:id="rId7"/>
    <p:sldId id="261" r:id="rId8"/>
    <p:sldId id="262" r:id="rId9"/>
    <p:sldId id="263" r:id="rId10"/>
    <p:sldId id="264" r:id="rId11"/>
    <p:sldId id="265" r:id="rId12"/>
    <p:sldId id="266" r:id="rId13"/>
  </p:sldIdLst>
  <p:sldSz cx="9144000" cy="5143500" type="screen16x9"/>
  <p:notesSz cx="6858000" cy="9144000"/>
  <p:embeddedFontLst>
    <p:embeddedFont>
      <p:font typeface="Lato" panose="020F0502020204030203" pitchFamily="34" charset="0"/>
      <p:regular r:id="rId15"/>
      <p:bold r:id="rId16"/>
      <p:italic r:id="rId17"/>
      <p:boldItalic r:id="rId18"/>
    </p:embeddedFont>
    <p:embeddedFont>
      <p:font typeface="Playfair Display" panose="00000500000000000000" pitchFamily="2"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154"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1e7d292abb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1e7d292abb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1cb7cfe9365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1cb7cfe9365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1cb7cfe9365_2_2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1cb7cfe9365_2_2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Children move through phases 2-6. </a:t>
            </a:r>
            <a:endParaRPr/>
          </a:p>
          <a:p>
            <a:pPr marL="0" lvl="0" indent="0" algn="l" rtl="0">
              <a:spcBef>
                <a:spcPts val="0"/>
              </a:spcBef>
              <a:spcAft>
                <a:spcPts val="0"/>
              </a:spcAft>
              <a:buNone/>
            </a:pPr>
            <a:r>
              <a:rPr lang="en-GB"/>
              <a:t>Reception - 2, 3</a:t>
            </a:r>
            <a:endParaRPr/>
          </a:p>
          <a:p>
            <a:pPr marL="0" lvl="0" indent="0" algn="l" rtl="0">
              <a:spcBef>
                <a:spcPts val="0"/>
              </a:spcBef>
              <a:spcAft>
                <a:spcPts val="0"/>
              </a:spcAft>
              <a:buNone/>
            </a:pPr>
            <a:r>
              <a:rPr lang="en-GB"/>
              <a:t>Y1- 3, 4, 5 Phonics Screening</a:t>
            </a:r>
            <a:endParaRPr/>
          </a:p>
          <a:p>
            <a:pPr marL="0" lvl="0" indent="0" algn="l" rtl="0">
              <a:spcBef>
                <a:spcPts val="0"/>
              </a:spcBef>
              <a:spcAft>
                <a:spcPts val="0"/>
              </a:spcAft>
              <a:buNone/>
            </a:pPr>
            <a:r>
              <a:rPr lang="en-GB"/>
              <a:t>Y2- 5, 6 (Spelling patterns)</a:t>
            </a:r>
            <a:endParaRPr/>
          </a:p>
          <a:p>
            <a:pPr marL="0" lvl="0" indent="0" algn="l" rtl="0">
              <a:spcBef>
                <a:spcPts val="0"/>
              </a:spcBef>
              <a:spcAft>
                <a:spcPts val="0"/>
              </a:spcAft>
              <a:buNone/>
            </a:pPr>
            <a:endParaRPr/>
          </a:p>
          <a:p>
            <a:pPr marL="0" lvl="0" indent="0" algn="l" rtl="0">
              <a:spcBef>
                <a:spcPts val="0"/>
              </a:spcBef>
              <a:spcAft>
                <a:spcPts val="0"/>
              </a:spcAft>
              <a:buNone/>
            </a:pPr>
            <a:r>
              <a:rPr lang="en-GB"/>
              <a:t>Importance of Recall</a:t>
            </a:r>
            <a:endParaRPr/>
          </a:p>
          <a:p>
            <a:pPr marL="0" lvl="0" indent="0" algn="l" rtl="0">
              <a:spcBef>
                <a:spcPts val="0"/>
              </a:spcBef>
              <a:spcAft>
                <a:spcPts val="0"/>
              </a:spcAft>
              <a:buNone/>
            </a:pPr>
            <a:r>
              <a:rPr lang="en-GB"/>
              <a:t>Phonetically decodable books</a:t>
            </a:r>
            <a:endParaRPr/>
          </a:p>
          <a:p>
            <a:pPr marL="0" lvl="0" indent="0" algn="l" rtl="0">
              <a:spcBef>
                <a:spcPts val="0"/>
              </a:spcBef>
              <a:spcAft>
                <a:spcPts val="0"/>
              </a:spcAft>
              <a:buNone/>
            </a:pPr>
            <a:endParaRPr/>
          </a:p>
          <a:p>
            <a:pPr marL="0" lvl="0" indent="0" algn="l" rtl="0">
              <a:spcBef>
                <a:spcPts val="0"/>
              </a:spcBef>
              <a:spcAft>
                <a:spcPts val="0"/>
              </a:spcAft>
              <a:buNone/>
            </a:pPr>
            <a:r>
              <a:rPr lang="en-GB"/>
              <a:t>Key words: </a:t>
            </a:r>
            <a:endParaRPr/>
          </a:p>
          <a:p>
            <a:pPr marL="0" lvl="0" indent="0" algn="l" rtl="0">
              <a:spcBef>
                <a:spcPts val="0"/>
              </a:spcBef>
              <a:spcAft>
                <a:spcPts val="0"/>
              </a:spcAft>
              <a:buNone/>
            </a:pPr>
            <a:r>
              <a:rPr lang="en-GB"/>
              <a:t>Grapheme</a:t>
            </a:r>
            <a:endParaRPr/>
          </a:p>
          <a:p>
            <a:pPr marL="0" lvl="0" indent="0" algn="l" rtl="0">
              <a:spcBef>
                <a:spcPts val="0"/>
              </a:spcBef>
              <a:spcAft>
                <a:spcPts val="0"/>
              </a:spcAft>
              <a:buNone/>
            </a:pPr>
            <a:r>
              <a:rPr lang="en-GB"/>
              <a:t>Phoneme</a:t>
            </a:r>
            <a:endParaRPr/>
          </a:p>
          <a:p>
            <a:pPr marL="0" lvl="0" indent="0" algn="l" rtl="0">
              <a:spcBef>
                <a:spcPts val="0"/>
              </a:spcBef>
              <a:spcAft>
                <a:spcPts val="0"/>
              </a:spcAft>
              <a:buNone/>
            </a:pPr>
            <a:r>
              <a:rPr lang="en-GB"/>
              <a:t>Digraph</a:t>
            </a:r>
            <a:endParaRPr/>
          </a:p>
          <a:p>
            <a:pPr marL="0" lvl="0" indent="0" algn="l" rtl="0">
              <a:spcBef>
                <a:spcPts val="0"/>
              </a:spcBef>
              <a:spcAft>
                <a:spcPts val="0"/>
              </a:spcAft>
              <a:buNone/>
            </a:pPr>
            <a:r>
              <a:rPr lang="en-GB"/>
              <a:t>Trigraph</a:t>
            </a:r>
            <a:endParaRPr/>
          </a:p>
          <a:p>
            <a:pPr marL="0" lvl="0" indent="0" algn="l" rtl="0">
              <a:spcBef>
                <a:spcPts val="0"/>
              </a:spcBef>
              <a:spcAft>
                <a:spcPts val="0"/>
              </a:spcAft>
              <a:buNone/>
            </a:pPr>
            <a:r>
              <a:rPr lang="en-GB"/>
              <a:t>Split Digraph</a:t>
            </a:r>
            <a:endParaRPr/>
          </a:p>
          <a:p>
            <a:pPr marL="0" lvl="0" indent="0" algn="l" rtl="0">
              <a:spcBef>
                <a:spcPts val="0"/>
              </a:spcBef>
              <a:spcAft>
                <a:spcPts val="0"/>
              </a:spcAft>
              <a:buNone/>
            </a:pPr>
            <a:r>
              <a:rPr lang="en-GB"/>
              <a:t>Segment</a:t>
            </a:r>
            <a:endParaRPr/>
          </a:p>
          <a:p>
            <a:pPr marL="0" lvl="0" indent="0" algn="l" rtl="0">
              <a:spcBef>
                <a:spcPts val="0"/>
              </a:spcBef>
              <a:spcAft>
                <a:spcPts val="0"/>
              </a:spcAft>
              <a:buNone/>
            </a:pPr>
            <a:r>
              <a:rPr lang="en-GB"/>
              <a:t>Blend</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1d823361af9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1d823361af9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1e048a4bbcc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1e048a4bbcc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1d823361af9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1d823361af9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1cb7cfe9365_2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1cb7cfe9365_2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1e7b343a52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1e7b343a52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1cb7cfe9365_2_2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1cb7cfe9365_2_2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a:solidFill>
                  <a:srgbClr val="5E696C"/>
                </a:solidFill>
                <a:latin typeface="Lato"/>
                <a:ea typeface="Lato"/>
                <a:cs typeface="Lato"/>
                <a:sym typeface="Lato"/>
              </a:rPr>
              <a:t>There is a growing body of evidence which illustrates the importance of reading for pleasure for both educational purposes as well as personal development (cited in Clark and Rumbold, 2006). </a:t>
            </a:r>
            <a:endParaRPr sz="1800">
              <a:solidFill>
                <a:srgbClr val="5E696C"/>
              </a:solidFill>
              <a:latin typeface="Lato"/>
              <a:ea typeface="Lato"/>
              <a:cs typeface="Lato"/>
              <a:sym typeface="Lato"/>
            </a:endParaRPr>
          </a:p>
          <a:p>
            <a:pPr marL="0" lvl="0" indent="0" algn="l" rtl="0">
              <a:lnSpc>
                <a:spcPct val="115000"/>
              </a:lnSpc>
              <a:spcBef>
                <a:spcPts val="1200"/>
              </a:spcBef>
              <a:spcAft>
                <a:spcPts val="0"/>
              </a:spcAft>
              <a:buClr>
                <a:schemeClr val="dk1"/>
              </a:buClr>
              <a:buSzPts val="1100"/>
              <a:buFont typeface="Arial"/>
              <a:buNone/>
            </a:pPr>
            <a:r>
              <a:rPr lang="en-GB" sz="1800">
                <a:solidFill>
                  <a:srgbClr val="5E696C"/>
                </a:solidFill>
                <a:latin typeface="Lato"/>
                <a:ea typeface="Lato"/>
                <a:cs typeface="Lato"/>
                <a:sym typeface="Lato"/>
              </a:rPr>
              <a:t> Evidence suggests that there is a positive relationship between reading frequency, reading enjoyment and attainment (Clark 2011; Clark and Douglas 2011). </a:t>
            </a:r>
            <a:endParaRPr sz="1800">
              <a:solidFill>
                <a:srgbClr val="5E696C"/>
              </a:solidFill>
              <a:latin typeface="Lato"/>
              <a:ea typeface="Lato"/>
              <a:cs typeface="Lato"/>
              <a:sym typeface="Lato"/>
            </a:endParaRPr>
          </a:p>
          <a:p>
            <a:pPr marL="0" lvl="0" indent="0" algn="l" rtl="0">
              <a:lnSpc>
                <a:spcPct val="115000"/>
              </a:lnSpc>
              <a:spcBef>
                <a:spcPts val="1200"/>
              </a:spcBef>
              <a:spcAft>
                <a:spcPts val="0"/>
              </a:spcAft>
              <a:buClr>
                <a:schemeClr val="dk1"/>
              </a:buClr>
              <a:buSzPts val="1100"/>
              <a:buFont typeface="Arial"/>
              <a:buNone/>
            </a:pPr>
            <a:r>
              <a:rPr lang="en-GB" sz="1800">
                <a:solidFill>
                  <a:srgbClr val="5E696C"/>
                </a:solidFill>
                <a:latin typeface="Lato"/>
                <a:ea typeface="Lato"/>
                <a:cs typeface="Lato"/>
                <a:sym typeface="Lato"/>
              </a:rPr>
              <a:t>Reading enjoyment has been reported as more important for children’s educational success than their family’s socio-economic status (OECD, 2002). </a:t>
            </a:r>
            <a:endParaRPr sz="1800">
              <a:solidFill>
                <a:srgbClr val="5E696C"/>
              </a:solidFill>
              <a:latin typeface="Lato"/>
              <a:ea typeface="Lato"/>
              <a:cs typeface="Lato"/>
              <a:sym typeface="Lato"/>
            </a:endParaRPr>
          </a:p>
          <a:p>
            <a:pPr marL="0" lvl="0" indent="0" algn="l" rtl="0">
              <a:lnSpc>
                <a:spcPct val="115000"/>
              </a:lnSpc>
              <a:spcBef>
                <a:spcPts val="1200"/>
              </a:spcBef>
              <a:spcAft>
                <a:spcPts val="0"/>
              </a:spcAft>
              <a:buClr>
                <a:schemeClr val="dk1"/>
              </a:buClr>
              <a:buSzPts val="1100"/>
              <a:buFont typeface="Arial"/>
              <a:buNone/>
            </a:pPr>
            <a:r>
              <a:rPr lang="en-GB" sz="1800">
                <a:solidFill>
                  <a:srgbClr val="5E696C"/>
                </a:solidFill>
                <a:latin typeface="Lato"/>
                <a:ea typeface="Lato"/>
                <a:cs typeface="Lato"/>
                <a:sym typeface="Lato"/>
              </a:rPr>
              <a:t>There is a positive link between positive attitudes towards reading and scoring well on reading assessments (Twist et al, 2007). </a:t>
            </a:r>
            <a:endParaRPr sz="1800">
              <a:solidFill>
                <a:srgbClr val="5E696C"/>
              </a:solidFill>
              <a:latin typeface="Lato"/>
              <a:ea typeface="Lato"/>
              <a:cs typeface="Lato"/>
              <a:sym typeface="Lato"/>
            </a:endParaRPr>
          </a:p>
          <a:p>
            <a:pPr marL="0" lvl="0" indent="0" algn="l" rtl="0">
              <a:lnSpc>
                <a:spcPct val="115000"/>
              </a:lnSpc>
              <a:spcBef>
                <a:spcPts val="1200"/>
              </a:spcBef>
              <a:spcAft>
                <a:spcPts val="1200"/>
              </a:spcAft>
              <a:buClr>
                <a:schemeClr val="dk1"/>
              </a:buClr>
              <a:buSzPts val="1100"/>
              <a:buFont typeface="Arial"/>
              <a:buNone/>
            </a:pPr>
            <a:r>
              <a:rPr lang="en-GB" sz="1800">
                <a:solidFill>
                  <a:srgbClr val="5E696C"/>
                </a:solidFill>
                <a:latin typeface="Lato"/>
                <a:ea typeface="Lato"/>
                <a:cs typeface="Lato"/>
                <a:sym typeface="Lato"/>
              </a:rPr>
              <a:t>Regularly reading stories or novels outside of school is associated with higher scores in reading assessments (PIRLS, 2006; PISA, 2009).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1cb7cfe9365_2_2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1cb7cfe9365_2_2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27ed069bad8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27ed069bad8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5"/>
        <p:cNvGrpSpPr/>
        <p:nvPr/>
      </p:nvGrpSpPr>
      <p:grpSpPr>
        <a:xfrm>
          <a:off x="0" y="0"/>
          <a:ext cx="0" cy="0"/>
          <a:chOff x="0" y="0"/>
          <a:chExt cx="0" cy="0"/>
        </a:xfrm>
      </p:grpSpPr>
      <p:sp>
        <p:nvSpPr>
          <p:cNvPr id="56" name="Google Shape;56;p13"/>
          <p:cNvSpPr txBox="1">
            <a:spLocks noGrp="1"/>
          </p:cNvSpPr>
          <p:nvPr>
            <p:ph type="title"/>
          </p:nvPr>
        </p:nvSpPr>
        <p:spPr>
          <a:xfrm>
            <a:off x="457200" y="418338"/>
            <a:ext cx="8229600" cy="994200"/>
          </a:xfrm>
          <a:prstGeom prst="rect">
            <a:avLst/>
          </a:prstGeom>
          <a:noFill/>
          <a:ln>
            <a:noFill/>
          </a:ln>
        </p:spPr>
        <p:txBody>
          <a:bodyPr spcFirstLastPara="1" wrap="square" lIns="68575" tIns="34275" rIns="68575" bIns="34275" anchor="b" anchorCtr="0">
            <a:normAutofit/>
          </a:bodyPr>
          <a:lstStyle>
            <a:lvl1pPr lvl="0" algn="l" rtl="0">
              <a:lnSpc>
                <a:spcPct val="100000"/>
              </a:lnSpc>
              <a:spcBef>
                <a:spcPts val="0"/>
              </a:spcBef>
              <a:spcAft>
                <a:spcPts val="0"/>
              </a:spcAft>
              <a:buClr>
                <a:schemeClr val="dk1"/>
              </a:buClr>
              <a:buSzPts val="14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57" name="Google Shape;57;p13"/>
          <p:cNvSpPr txBox="1">
            <a:spLocks noGrp="1"/>
          </p:cNvSpPr>
          <p:nvPr>
            <p:ph type="body" idx="1"/>
          </p:nvPr>
        </p:nvSpPr>
        <p:spPr>
          <a:xfrm>
            <a:off x="457200" y="1579653"/>
            <a:ext cx="8229600" cy="3027300"/>
          </a:xfrm>
          <a:prstGeom prst="rect">
            <a:avLst/>
          </a:prstGeom>
          <a:noFill/>
          <a:ln>
            <a:noFill/>
          </a:ln>
        </p:spPr>
        <p:txBody>
          <a:bodyPr spcFirstLastPara="1" wrap="square" lIns="68575" tIns="34275" rIns="68575" bIns="34275" anchor="t" anchorCtr="0">
            <a:normAutofit/>
          </a:bodyPr>
          <a:lstStyle>
            <a:lvl1pPr marL="457200" lvl="0" indent="-317500" algn="l" rtl="0">
              <a:lnSpc>
                <a:spcPct val="110000"/>
              </a:lnSpc>
              <a:spcBef>
                <a:spcPts val="800"/>
              </a:spcBef>
              <a:spcAft>
                <a:spcPts val="0"/>
              </a:spcAft>
              <a:buSzPts val="1400"/>
              <a:buChar char="●"/>
              <a:defRPr/>
            </a:lvl1pPr>
            <a:lvl2pPr marL="914400" lvl="1" indent="-317500" algn="l" rtl="0">
              <a:lnSpc>
                <a:spcPct val="110000"/>
              </a:lnSpc>
              <a:spcBef>
                <a:spcPts val="1200"/>
              </a:spcBef>
              <a:spcAft>
                <a:spcPts val="0"/>
              </a:spcAft>
              <a:buSzPts val="1400"/>
              <a:buChar char="○"/>
              <a:defRPr/>
            </a:lvl2pPr>
            <a:lvl3pPr marL="1371600" lvl="2" indent="-317500" algn="l" rtl="0">
              <a:lnSpc>
                <a:spcPct val="110000"/>
              </a:lnSpc>
              <a:spcBef>
                <a:spcPts val="1200"/>
              </a:spcBef>
              <a:spcAft>
                <a:spcPts val="0"/>
              </a:spcAft>
              <a:buSzPts val="1400"/>
              <a:buChar char="■"/>
              <a:defRPr/>
            </a:lvl3pPr>
            <a:lvl4pPr marL="1828800" lvl="3" indent="-317500" algn="l" rtl="0">
              <a:lnSpc>
                <a:spcPct val="110000"/>
              </a:lnSpc>
              <a:spcBef>
                <a:spcPts val="1200"/>
              </a:spcBef>
              <a:spcAft>
                <a:spcPts val="0"/>
              </a:spcAft>
              <a:buSzPts val="1400"/>
              <a:buChar char="●"/>
              <a:defRPr/>
            </a:lvl4pPr>
            <a:lvl5pPr marL="2286000" lvl="4" indent="-317500" algn="l" rtl="0">
              <a:lnSpc>
                <a:spcPct val="110000"/>
              </a:lnSpc>
              <a:spcBef>
                <a:spcPts val="1200"/>
              </a:spcBef>
              <a:spcAft>
                <a:spcPts val="0"/>
              </a:spcAft>
              <a:buSzPts val="1400"/>
              <a:buChar char="○"/>
              <a:defRPr/>
            </a:lvl5pPr>
            <a:lvl6pPr marL="2743200" lvl="5" indent="-317500" algn="l" rtl="0">
              <a:lnSpc>
                <a:spcPct val="90000"/>
              </a:lnSpc>
              <a:spcBef>
                <a:spcPts val="1200"/>
              </a:spcBef>
              <a:spcAft>
                <a:spcPts val="0"/>
              </a:spcAft>
              <a:buClr>
                <a:schemeClr val="dk1"/>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
        <p:nvSpPr>
          <p:cNvPr id="58" name="Google Shape;58;p13"/>
          <p:cNvSpPr txBox="1">
            <a:spLocks noGrp="1"/>
          </p:cNvSpPr>
          <p:nvPr>
            <p:ph type="dt" idx="10"/>
          </p:nvPr>
        </p:nvSpPr>
        <p:spPr>
          <a:xfrm>
            <a:off x="457200" y="4767263"/>
            <a:ext cx="2057400" cy="2739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100"/>
            </a:lvl1pPr>
            <a:lvl2pPr lvl="1" algn="l" rtl="0">
              <a:spcBef>
                <a:spcPts val="0"/>
              </a:spcBef>
              <a:spcAft>
                <a:spcPts val="0"/>
              </a:spcAft>
              <a:buSzPts val="1100"/>
              <a:buNone/>
              <a:defRPr sz="1100"/>
            </a:lvl2pPr>
            <a:lvl3pPr lvl="2" algn="l" rtl="0">
              <a:spcBef>
                <a:spcPts val="0"/>
              </a:spcBef>
              <a:spcAft>
                <a:spcPts val="0"/>
              </a:spcAft>
              <a:buSzPts val="1100"/>
              <a:buNone/>
              <a:defRPr sz="1100"/>
            </a:lvl3pPr>
            <a:lvl4pPr lvl="3" algn="l" rtl="0">
              <a:spcBef>
                <a:spcPts val="0"/>
              </a:spcBef>
              <a:spcAft>
                <a:spcPts val="0"/>
              </a:spcAft>
              <a:buSzPts val="1100"/>
              <a:buNone/>
              <a:defRPr sz="1100"/>
            </a:lvl4pPr>
            <a:lvl5pPr lvl="4" algn="l" rtl="0">
              <a:spcBef>
                <a:spcPts val="0"/>
              </a:spcBef>
              <a:spcAft>
                <a:spcPts val="0"/>
              </a:spcAft>
              <a:buSzPts val="1100"/>
              <a:buNone/>
              <a:defRPr sz="1100"/>
            </a:lvl5pPr>
            <a:lvl6pPr lvl="5" algn="l" rtl="0">
              <a:spcBef>
                <a:spcPts val="0"/>
              </a:spcBef>
              <a:spcAft>
                <a:spcPts val="0"/>
              </a:spcAft>
              <a:buSzPts val="1100"/>
              <a:buNone/>
              <a:defRPr sz="1100"/>
            </a:lvl6pPr>
            <a:lvl7pPr lvl="6" algn="l" rtl="0">
              <a:spcBef>
                <a:spcPts val="0"/>
              </a:spcBef>
              <a:spcAft>
                <a:spcPts val="0"/>
              </a:spcAft>
              <a:buSzPts val="1100"/>
              <a:buNone/>
              <a:defRPr sz="1100"/>
            </a:lvl7pPr>
            <a:lvl8pPr lvl="7" algn="l" rtl="0">
              <a:spcBef>
                <a:spcPts val="0"/>
              </a:spcBef>
              <a:spcAft>
                <a:spcPts val="0"/>
              </a:spcAft>
              <a:buSzPts val="1100"/>
              <a:buNone/>
              <a:defRPr sz="1100"/>
            </a:lvl8pPr>
            <a:lvl9pPr lvl="8" algn="l" rtl="0">
              <a:spcBef>
                <a:spcPts val="0"/>
              </a:spcBef>
              <a:spcAft>
                <a:spcPts val="0"/>
              </a:spcAft>
              <a:buSzPts val="1100"/>
              <a:buNone/>
              <a:defRPr sz="1100"/>
            </a:lvl9pPr>
          </a:lstStyle>
          <a:p>
            <a:endParaRPr/>
          </a:p>
        </p:txBody>
      </p:sp>
      <p:sp>
        <p:nvSpPr>
          <p:cNvPr id="59" name="Google Shape;59;p13"/>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100"/>
            </a:lvl1pPr>
            <a:lvl2pPr lvl="1" algn="l" rtl="0">
              <a:spcBef>
                <a:spcPts val="0"/>
              </a:spcBef>
              <a:spcAft>
                <a:spcPts val="0"/>
              </a:spcAft>
              <a:buSzPts val="1100"/>
              <a:buNone/>
              <a:defRPr sz="1100"/>
            </a:lvl2pPr>
            <a:lvl3pPr lvl="2" algn="l" rtl="0">
              <a:spcBef>
                <a:spcPts val="0"/>
              </a:spcBef>
              <a:spcAft>
                <a:spcPts val="0"/>
              </a:spcAft>
              <a:buSzPts val="1100"/>
              <a:buNone/>
              <a:defRPr sz="1100"/>
            </a:lvl3pPr>
            <a:lvl4pPr lvl="3" algn="l" rtl="0">
              <a:spcBef>
                <a:spcPts val="0"/>
              </a:spcBef>
              <a:spcAft>
                <a:spcPts val="0"/>
              </a:spcAft>
              <a:buSzPts val="1100"/>
              <a:buNone/>
              <a:defRPr sz="1100"/>
            </a:lvl4pPr>
            <a:lvl5pPr lvl="4" algn="l" rtl="0">
              <a:spcBef>
                <a:spcPts val="0"/>
              </a:spcBef>
              <a:spcAft>
                <a:spcPts val="0"/>
              </a:spcAft>
              <a:buSzPts val="1100"/>
              <a:buNone/>
              <a:defRPr sz="1100"/>
            </a:lvl5pPr>
            <a:lvl6pPr lvl="5" algn="l" rtl="0">
              <a:spcBef>
                <a:spcPts val="0"/>
              </a:spcBef>
              <a:spcAft>
                <a:spcPts val="0"/>
              </a:spcAft>
              <a:buSzPts val="1100"/>
              <a:buNone/>
              <a:defRPr sz="1100"/>
            </a:lvl6pPr>
            <a:lvl7pPr lvl="6" algn="l" rtl="0">
              <a:spcBef>
                <a:spcPts val="0"/>
              </a:spcBef>
              <a:spcAft>
                <a:spcPts val="0"/>
              </a:spcAft>
              <a:buSzPts val="1100"/>
              <a:buNone/>
              <a:defRPr sz="1100"/>
            </a:lvl7pPr>
            <a:lvl8pPr lvl="7" algn="l" rtl="0">
              <a:spcBef>
                <a:spcPts val="0"/>
              </a:spcBef>
              <a:spcAft>
                <a:spcPts val="0"/>
              </a:spcAft>
              <a:buSzPts val="1100"/>
              <a:buNone/>
              <a:defRPr sz="1100"/>
            </a:lvl8pPr>
            <a:lvl9pPr lvl="8" algn="l" rtl="0">
              <a:spcBef>
                <a:spcPts val="0"/>
              </a:spcBef>
              <a:spcAft>
                <a:spcPts val="0"/>
              </a:spcAft>
              <a:buSzPts val="1100"/>
              <a:buNone/>
              <a:defRPr sz="1100"/>
            </a:lvl9pPr>
          </a:lstStyle>
          <a:p>
            <a:endParaRPr/>
          </a:p>
        </p:txBody>
      </p:sp>
      <p:sp>
        <p:nvSpPr>
          <p:cNvPr id="60" name="Google Shape;60;p13"/>
          <p:cNvSpPr txBox="1">
            <a:spLocks noGrp="1"/>
          </p:cNvSpPr>
          <p:nvPr>
            <p:ph type="sldNum" idx="12"/>
          </p:nvPr>
        </p:nvSpPr>
        <p:spPr>
          <a:xfrm>
            <a:off x="7600950" y="4767263"/>
            <a:ext cx="1086000" cy="273900"/>
          </a:xfrm>
          <a:prstGeom prst="rect">
            <a:avLst/>
          </a:prstGeom>
          <a:noFill/>
          <a:ln>
            <a:noFill/>
          </a:ln>
        </p:spPr>
        <p:txBody>
          <a:bodyPr spcFirstLastPara="1" wrap="square" lIns="68575" tIns="34275" rIns="68575" bIns="34275" anchor="ctr" anchorCtr="0">
            <a:norm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coral">
    <p:bg>
      <p:bgPr>
        <a:solidFill>
          <a:schemeClr val="accent4">
            <a:lumMod val="20000"/>
            <a:lumOff val="80000"/>
          </a:schemeClr>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www.youtube.com/watch?v=0dCRWLLNXPo"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hyperlink" Target="https://www.thereaderteacher.com/"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hyperlink" Target="https://bookwagon.co.uk/" TargetMode="External"/><Relationship Id="rId4" Type="http://schemas.openxmlformats.org/officeDocument/2006/relationships/hyperlink" Target="https://www.booksfortopics.com/"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a:spLocks noGrp="1"/>
          </p:cNvSpPr>
          <p:nvPr>
            <p:ph type="ctrTitle"/>
          </p:nvPr>
        </p:nvSpPr>
        <p:spPr>
          <a:xfrm>
            <a:off x="3096250" y="1170725"/>
            <a:ext cx="2951400" cy="27234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Reception Phonics and Reading Information Workshop</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This session</a:t>
            </a:r>
            <a:endParaRPr/>
          </a:p>
        </p:txBody>
      </p:sp>
      <p:sp>
        <p:nvSpPr>
          <p:cNvPr id="71" name="Google Shape;71;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t> </a:t>
            </a:r>
            <a:endParaRPr/>
          </a:p>
          <a:p>
            <a:pPr marL="457200" lvl="0" indent="-342900" algn="l" rtl="0">
              <a:spcBef>
                <a:spcPts val="1200"/>
              </a:spcBef>
              <a:spcAft>
                <a:spcPts val="0"/>
              </a:spcAft>
              <a:buSzPts val="1800"/>
              <a:buChar char="-"/>
            </a:pPr>
            <a:r>
              <a:rPr lang="en-GB"/>
              <a:t>Phonics</a:t>
            </a:r>
            <a:endParaRPr/>
          </a:p>
          <a:p>
            <a:pPr marL="457200" lvl="0" indent="-342900" algn="l" rtl="0">
              <a:spcBef>
                <a:spcPts val="0"/>
              </a:spcBef>
              <a:spcAft>
                <a:spcPts val="0"/>
              </a:spcAft>
              <a:buSzPts val="1800"/>
              <a:buChar char="-"/>
            </a:pPr>
            <a:r>
              <a:rPr lang="en-GB"/>
              <a:t>End of Year 1 Reading</a:t>
            </a:r>
            <a:endParaRPr/>
          </a:p>
          <a:p>
            <a:pPr marL="457200" lvl="0" indent="-342900" algn="l" rtl="0">
              <a:spcBef>
                <a:spcPts val="0"/>
              </a:spcBef>
              <a:spcAft>
                <a:spcPts val="0"/>
              </a:spcAft>
              <a:buSzPts val="1800"/>
              <a:buChar char="-"/>
            </a:pPr>
            <a:r>
              <a:rPr lang="en-GB"/>
              <a:t>Reading for Pleasure</a:t>
            </a:r>
            <a:endParaRPr/>
          </a:p>
          <a:p>
            <a:pPr marL="457200" lvl="0" indent="-342900" algn="l" rtl="0">
              <a:spcBef>
                <a:spcPts val="0"/>
              </a:spcBef>
              <a:spcAft>
                <a:spcPts val="0"/>
              </a:spcAft>
              <a:buSzPts val="1800"/>
              <a:buChar char="-"/>
            </a:pPr>
            <a:r>
              <a:rPr lang="en-GB"/>
              <a:t>Supporting your child</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Phonics</a:t>
            </a:r>
            <a:endParaRPr/>
          </a:p>
        </p:txBody>
      </p:sp>
      <p:sp>
        <p:nvSpPr>
          <p:cNvPr id="77" name="Google Shape;77;p16"/>
          <p:cNvSpPr txBox="1">
            <a:spLocks noGrp="1"/>
          </p:cNvSpPr>
          <p:nvPr>
            <p:ph type="body" idx="1"/>
          </p:nvPr>
        </p:nvSpPr>
        <p:spPr>
          <a:xfrm>
            <a:off x="311700" y="1152475"/>
            <a:ext cx="55704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GB" dirty="0"/>
              <a:t>Bug Club Phonics- Systematic, Synthetic Phonics</a:t>
            </a:r>
            <a:endParaRPr dirty="0"/>
          </a:p>
          <a:p>
            <a:pPr marL="457200" lvl="0" indent="0" algn="l" rtl="0">
              <a:spcBef>
                <a:spcPts val="1200"/>
              </a:spcBef>
              <a:spcAft>
                <a:spcPts val="0"/>
              </a:spcAft>
              <a:buNone/>
            </a:pPr>
            <a:endParaRPr dirty="0"/>
          </a:p>
          <a:p>
            <a:pPr marL="457200" lvl="0" indent="-342900" algn="l" rtl="0">
              <a:spcBef>
                <a:spcPts val="1200"/>
              </a:spcBef>
              <a:spcAft>
                <a:spcPts val="0"/>
              </a:spcAft>
              <a:buSzPts val="1800"/>
              <a:buChar char="-"/>
            </a:pPr>
            <a:r>
              <a:rPr lang="en-GB" dirty="0"/>
              <a:t>Key terms: Phoneme, grapheme, digraph, trigraph, split digraph, blend, segment</a:t>
            </a:r>
            <a:endParaRPr dirty="0"/>
          </a:p>
          <a:p>
            <a:pPr marL="0" lvl="0" indent="0" algn="l" rtl="0">
              <a:spcBef>
                <a:spcPts val="1200"/>
              </a:spcBef>
              <a:spcAft>
                <a:spcPts val="0"/>
              </a:spcAft>
              <a:buNone/>
            </a:pPr>
            <a:endParaRPr dirty="0"/>
          </a:p>
          <a:p>
            <a:pPr marL="457200" lvl="0" indent="-342900" algn="l" rtl="0">
              <a:spcBef>
                <a:spcPts val="1200"/>
              </a:spcBef>
              <a:spcAft>
                <a:spcPts val="0"/>
              </a:spcAft>
              <a:buSzPts val="1800"/>
              <a:buChar char="-"/>
            </a:pPr>
            <a:r>
              <a:rPr lang="en-GB" dirty="0"/>
              <a:t>Sound progression </a:t>
            </a:r>
            <a:endParaRPr dirty="0"/>
          </a:p>
          <a:p>
            <a:pPr marL="0" lvl="0" indent="0" algn="l" rtl="0">
              <a:spcBef>
                <a:spcPts val="1200"/>
              </a:spcBef>
              <a:spcAft>
                <a:spcPts val="1200"/>
              </a:spcAft>
              <a:buNone/>
            </a:pPr>
            <a:endParaRPr dirty="0"/>
          </a:p>
        </p:txBody>
      </p:sp>
      <p:pic>
        <p:nvPicPr>
          <p:cNvPr id="78" name="Google Shape;78;p16"/>
          <p:cNvPicPr preferRelativeResize="0"/>
          <p:nvPr/>
        </p:nvPicPr>
        <p:blipFill>
          <a:blip r:embed="rId3">
            <a:alphaModFix/>
          </a:blip>
          <a:stretch>
            <a:fillRect/>
          </a:stretch>
        </p:blipFill>
        <p:spPr>
          <a:xfrm>
            <a:off x="5969975" y="1859575"/>
            <a:ext cx="3085375" cy="30853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834A7-2D7E-E08A-9777-CD11D46884A6}"/>
              </a:ext>
            </a:extLst>
          </p:cNvPr>
          <p:cNvSpPr>
            <a:spLocks noGrp="1"/>
          </p:cNvSpPr>
          <p:nvPr>
            <p:ph type="title"/>
          </p:nvPr>
        </p:nvSpPr>
        <p:spPr/>
        <p:txBody>
          <a:bodyPr>
            <a:normAutofit fontScale="90000"/>
          </a:bodyPr>
          <a:lstStyle/>
          <a:p>
            <a:r>
              <a:rPr lang="en-US" dirty="0"/>
              <a:t>Key Terms</a:t>
            </a:r>
            <a:endParaRPr lang="en-GB" dirty="0"/>
          </a:p>
        </p:txBody>
      </p:sp>
      <p:sp>
        <p:nvSpPr>
          <p:cNvPr id="4" name="Rectangle 1">
            <a:extLst>
              <a:ext uri="{FF2B5EF4-FFF2-40B4-BE49-F238E27FC236}">
                <a16:creationId xmlns:a16="http://schemas.microsoft.com/office/drawing/2014/main" id="{C826EF50-411B-C362-5EDE-7EC6551A7B20}"/>
              </a:ext>
            </a:extLst>
          </p:cNvPr>
          <p:cNvSpPr>
            <a:spLocks noGrp="1" noChangeArrowheads="1"/>
          </p:cNvSpPr>
          <p:nvPr>
            <p:ph type="body" idx="1"/>
          </p:nvPr>
        </p:nvSpPr>
        <p:spPr bwMode="auto">
          <a:xfrm>
            <a:off x="311700" y="875519"/>
            <a:ext cx="7215437"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accent1"/>
                </a:solidFill>
                <a:effectLst/>
                <a:latin typeface="Arial" panose="020B0604020202020204" pitchFamily="34" charset="0"/>
              </a:rPr>
              <a:t>Phoneme</a:t>
            </a:r>
            <a:r>
              <a:rPr kumimoji="0" lang="en-US" altLang="en-US" sz="1800" b="0" i="0" u="none" strike="noStrike" cap="none" normalizeH="0" baseline="0" dirty="0">
                <a:ln>
                  <a:noFill/>
                </a:ln>
                <a:solidFill>
                  <a:schemeClr val="accent1"/>
                </a:solidFill>
                <a:effectLst/>
                <a:latin typeface="Arial" panose="020B0604020202020204" pitchFamily="34" charset="0"/>
              </a:rPr>
              <a:t> – The smallest unit of sound in a word.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accent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accent1"/>
                </a:solidFill>
                <a:effectLst/>
                <a:latin typeface="Arial" panose="020B0604020202020204" pitchFamily="34" charset="0"/>
              </a:rPr>
              <a:t>Grapheme</a:t>
            </a:r>
            <a:r>
              <a:rPr kumimoji="0" lang="en-US" altLang="en-US" sz="1800" b="0" i="0" u="none" strike="noStrike" cap="none" normalizeH="0" baseline="0" dirty="0">
                <a:ln>
                  <a:noFill/>
                </a:ln>
                <a:solidFill>
                  <a:schemeClr val="accent1"/>
                </a:solidFill>
                <a:effectLst/>
                <a:latin typeface="Arial" panose="020B0604020202020204" pitchFamily="34" charset="0"/>
              </a:rPr>
              <a:t> – The letter or letters that represent a sound.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accent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accent1"/>
                </a:solidFill>
                <a:effectLst/>
                <a:latin typeface="Arial" panose="020B0604020202020204" pitchFamily="34" charset="0"/>
              </a:rPr>
              <a:t>Digraph</a:t>
            </a:r>
            <a:r>
              <a:rPr kumimoji="0" lang="en-US" altLang="en-US" sz="1800" b="0" i="0" u="none" strike="noStrike" cap="none" normalizeH="0" baseline="0" dirty="0">
                <a:ln>
                  <a:noFill/>
                </a:ln>
                <a:solidFill>
                  <a:schemeClr val="accent1"/>
                </a:solidFill>
                <a:effectLst/>
                <a:latin typeface="Arial" panose="020B0604020202020204" pitchFamily="34" charset="0"/>
              </a:rPr>
              <a:t> – Two letters that make one sound, e.g. </a:t>
            </a:r>
            <a:r>
              <a:rPr kumimoji="0" lang="en-US" altLang="en-US" sz="1800" b="1" i="0" u="none" strike="noStrike" cap="none" normalizeH="0" baseline="0" dirty="0">
                <a:ln>
                  <a:noFill/>
                </a:ln>
                <a:solidFill>
                  <a:schemeClr val="accent1"/>
                </a:solidFill>
                <a:effectLst/>
                <a:latin typeface="Arial" panose="020B0604020202020204" pitchFamily="34" charset="0"/>
              </a:rPr>
              <a:t>sh</a:t>
            </a:r>
            <a:r>
              <a:rPr kumimoji="0" lang="en-US" altLang="en-US" sz="1800" b="0" i="0" u="none" strike="noStrike" cap="none" normalizeH="0" baseline="0" dirty="0">
                <a:ln>
                  <a:noFill/>
                </a:ln>
                <a:solidFill>
                  <a:schemeClr val="accent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accent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accent1"/>
                </a:solidFill>
                <a:effectLst/>
                <a:latin typeface="Arial" panose="020B0604020202020204" pitchFamily="34" charset="0"/>
              </a:rPr>
              <a:t>Trigraph</a:t>
            </a:r>
            <a:r>
              <a:rPr kumimoji="0" lang="en-US" altLang="en-US" sz="1800" b="0" i="0" u="none" strike="noStrike" cap="none" normalizeH="0" baseline="0" dirty="0">
                <a:ln>
                  <a:noFill/>
                </a:ln>
                <a:solidFill>
                  <a:schemeClr val="accent1"/>
                </a:solidFill>
                <a:effectLst/>
                <a:latin typeface="Arial" panose="020B0604020202020204" pitchFamily="34" charset="0"/>
              </a:rPr>
              <a:t> – Three letters that make one sound, e.g. </a:t>
            </a:r>
            <a:r>
              <a:rPr kumimoji="0" lang="en-US" altLang="en-US" sz="1800" b="1" i="0" u="none" strike="noStrike" cap="none" normalizeH="0" baseline="0" dirty="0" err="1">
                <a:ln>
                  <a:noFill/>
                </a:ln>
                <a:solidFill>
                  <a:schemeClr val="accent1"/>
                </a:solidFill>
                <a:effectLst/>
                <a:latin typeface="Arial" panose="020B0604020202020204" pitchFamily="34" charset="0"/>
              </a:rPr>
              <a:t>igh</a:t>
            </a:r>
            <a:r>
              <a:rPr kumimoji="0" lang="en-US" altLang="en-US" sz="1800" b="0" i="0" u="none" strike="noStrike" cap="none" normalizeH="0" baseline="0" dirty="0">
                <a:ln>
                  <a:noFill/>
                </a:ln>
                <a:solidFill>
                  <a:schemeClr val="accent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accent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accent1"/>
                </a:solidFill>
                <a:effectLst/>
                <a:latin typeface="Arial" panose="020B0604020202020204" pitchFamily="34" charset="0"/>
              </a:rPr>
              <a:t>Split digraph</a:t>
            </a:r>
            <a:r>
              <a:rPr kumimoji="0" lang="en-US" altLang="en-US" sz="1800" b="0" i="0" u="none" strike="noStrike" cap="none" normalizeH="0" baseline="0" dirty="0">
                <a:ln>
                  <a:noFill/>
                </a:ln>
                <a:solidFill>
                  <a:schemeClr val="accent1"/>
                </a:solidFill>
                <a:effectLst/>
                <a:latin typeface="Arial" panose="020B0604020202020204" pitchFamily="34" charset="0"/>
              </a:rPr>
              <a:t> – Two letters that make one sound but are separated </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800" b="0" i="0" u="none" strike="noStrike" cap="none" normalizeH="0" baseline="0" dirty="0">
                <a:ln>
                  <a:noFill/>
                </a:ln>
                <a:solidFill>
                  <a:schemeClr val="accent1"/>
                </a:solidFill>
                <a:effectLst/>
                <a:latin typeface="Arial" panose="020B0604020202020204" pitchFamily="34" charset="0"/>
              </a:rPr>
              <a:t>by another letter, e.g. </a:t>
            </a:r>
            <a:r>
              <a:rPr kumimoji="0" lang="en-US" altLang="en-US" sz="1800" b="1" i="0" u="none" strike="noStrike" cap="none" normalizeH="0" baseline="0" dirty="0" err="1">
                <a:ln>
                  <a:noFill/>
                </a:ln>
                <a:solidFill>
                  <a:schemeClr val="accent1"/>
                </a:solidFill>
                <a:effectLst/>
                <a:latin typeface="Arial" panose="020B0604020202020204" pitchFamily="34" charset="0"/>
              </a:rPr>
              <a:t>a_e</a:t>
            </a:r>
            <a:r>
              <a:rPr kumimoji="0" lang="en-US" altLang="en-US" sz="1800" b="0" i="0" u="none" strike="noStrike" cap="none" normalizeH="0" baseline="0" dirty="0">
                <a:ln>
                  <a:noFill/>
                </a:ln>
                <a:solidFill>
                  <a:schemeClr val="accent1"/>
                </a:solidFill>
                <a:effectLst/>
                <a:latin typeface="Arial" panose="020B0604020202020204" pitchFamily="34" charset="0"/>
              </a:rPr>
              <a:t> in </a:t>
            </a:r>
            <a:r>
              <a:rPr kumimoji="0" lang="en-US" altLang="en-US" sz="1800" b="0" i="1" u="none" strike="noStrike" cap="none" normalizeH="0" baseline="0" dirty="0">
                <a:ln>
                  <a:noFill/>
                </a:ln>
                <a:solidFill>
                  <a:schemeClr val="accent1"/>
                </a:solidFill>
                <a:effectLst/>
                <a:latin typeface="Arial" panose="020B0604020202020204" pitchFamily="34" charset="0"/>
              </a:rPr>
              <a:t>cake</a:t>
            </a:r>
            <a:r>
              <a:rPr kumimoji="0" lang="en-US" altLang="en-US" sz="1800" b="0" i="0" u="none" strike="noStrike" cap="none" normalizeH="0" baseline="0" dirty="0">
                <a:ln>
                  <a:noFill/>
                </a:ln>
                <a:solidFill>
                  <a:schemeClr val="accent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accent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accent1"/>
                </a:solidFill>
                <a:effectLst/>
                <a:latin typeface="Arial" panose="020B0604020202020204" pitchFamily="34" charset="0"/>
              </a:rPr>
              <a:t>Blend</a:t>
            </a:r>
            <a:r>
              <a:rPr kumimoji="0" lang="en-US" altLang="en-US" sz="1800" b="0" i="0" u="none" strike="noStrike" cap="none" normalizeH="0" baseline="0" dirty="0">
                <a:ln>
                  <a:noFill/>
                </a:ln>
                <a:solidFill>
                  <a:schemeClr val="accent1"/>
                </a:solidFill>
                <a:effectLst/>
                <a:latin typeface="Arial" panose="020B0604020202020204" pitchFamily="34" charset="0"/>
              </a:rPr>
              <a:t> – Putting sounds together to read a word.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accent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accent1"/>
                </a:solidFill>
                <a:effectLst/>
                <a:latin typeface="Arial" panose="020B0604020202020204" pitchFamily="34" charset="0"/>
              </a:rPr>
              <a:t>Segment</a:t>
            </a:r>
            <a:r>
              <a:rPr kumimoji="0" lang="en-US" altLang="en-US" sz="1800" b="0" i="0" u="none" strike="noStrike" cap="none" normalizeH="0" baseline="0" dirty="0">
                <a:ln>
                  <a:noFill/>
                </a:ln>
                <a:solidFill>
                  <a:schemeClr val="accent1"/>
                </a:solidFill>
                <a:effectLst/>
                <a:latin typeface="Arial" panose="020B0604020202020204" pitchFamily="34" charset="0"/>
              </a:rPr>
              <a:t> – Breaking a word into its sounds to spell it. </a:t>
            </a:r>
          </a:p>
        </p:txBody>
      </p:sp>
    </p:spTree>
    <p:extLst>
      <p:ext uri="{BB962C8B-B14F-4D97-AF65-F5344CB8AC3E}">
        <p14:creationId xmlns:p14="http://schemas.microsoft.com/office/powerpoint/2010/main" val="1008746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7"/>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84" name="Google Shape;84;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85" name="Google Shape;85;p17" descr="Sophie Thomson, Head of English and extended curriculum at Pearson, explains on this video the basics of phonics, how they work and provides practical guidance to help your child learn to read at home." title="All you need to know about phonics - Pearson">
            <a:hlinkClick r:id="rId3"/>
          </p:cNvPr>
          <p:cNvPicPr preferRelativeResize="0"/>
          <p:nvPr/>
        </p:nvPicPr>
        <p:blipFill>
          <a:blip r:embed="rId4">
            <a:alphaModFix/>
          </a:blip>
          <a:stretch>
            <a:fillRect/>
          </a:stretch>
        </p:blipFill>
        <p:spPr>
          <a:xfrm>
            <a:off x="1444138" y="131875"/>
            <a:ext cx="6255725" cy="4691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8"/>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Phonics- Sound Check </a:t>
            </a:r>
            <a:endParaRPr/>
          </a:p>
        </p:txBody>
      </p:sp>
      <p:sp>
        <p:nvSpPr>
          <p:cNvPr id="91" name="Google Shape;91;p18"/>
          <p:cNvSpPr txBox="1"/>
          <p:nvPr/>
        </p:nvSpPr>
        <p:spPr>
          <a:xfrm>
            <a:off x="6403775" y="2110250"/>
            <a:ext cx="26025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800" b="1">
                <a:solidFill>
                  <a:schemeClr val="dk1"/>
                </a:solidFill>
                <a:latin typeface="Playfair Display"/>
                <a:ea typeface="Playfair Display"/>
                <a:cs typeface="Playfair Display"/>
                <a:sym typeface="Playfair Display"/>
              </a:rPr>
              <a:t>Sound buttons</a:t>
            </a:r>
            <a:r>
              <a:rPr lang="en-GB" sz="3200" b="1">
                <a:solidFill>
                  <a:schemeClr val="dk1"/>
                </a:solidFill>
                <a:latin typeface="Playfair Display"/>
                <a:ea typeface="Playfair Display"/>
                <a:cs typeface="Playfair Display"/>
                <a:sym typeface="Playfair Display"/>
              </a:rPr>
              <a:t> </a:t>
            </a:r>
            <a:endParaRPr/>
          </a:p>
        </p:txBody>
      </p:sp>
      <p:pic>
        <p:nvPicPr>
          <p:cNvPr id="92" name="Google Shape;92;p18"/>
          <p:cNvPicPr preferRelativeResize="0"/>
          <p:nvPr/>
        </p:nvPicPr>
        <p:blipFill>
          <a:blip r:embed="rId3">
            <a:alphaModFix/>
          </a:blip>
          <a:stretch>
            <a:fillRect/>
          </a:stretch>
        </p:blipFill>
        <p:spPr>
          <a:xfrm>
            <a:off x="609375" y="1017450"/>
            <a:ext cx="5355575" cy="382124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9"/>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Phonics- Sound Check </a:t>
            </a:r>
            <a:endParaRPr/>
          </a:p>
        </p:txBody>
      </p:sp>
      <p:pic>
        <p:nvPicPr>
          <p:cNvPr id="98" name="Google Shape;98;p19"/>
          <p:cNvPicPr preferRelativeResize="0"/>
          <p:nvPr/>
        </p:nvPicPr>
        <p:blipFill>
          <a:blip r:embed="rId3">
            <a:alphaModFix/>
          </a:blip>
          <a:stretch>
            <a:fillRect/>
          </a:stretch>
        </p:blipFill>
        <p:spPr>
          <a:xfrm>
            <a:off x="416613" y="903450"/>
            <a:ext cx="5954225" cy="4173101"/>
          </a:xfrm>
          <a:prstGeom prst="rect">
            <a:avLst/>
          </a:prstGeom>
          <a:noFill/>
          <a:ln>
            <a:noFill/>
          </a:ln>
        </p:spPr>
      </p:pic>
      <p:sp>
        <p:nvSpPr>
          <p:cNvPr id="99" name="Google Shape;99;p19"/>
          <p:cNvSpPr txBox="1"/>
          <p:nvPr/>
        </p:nvSpPr>
        <p:spPr>
          <a:xfrm>
            <a:off x="6485750" y="2059025"/>
            <a:ext cx="26025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800" b="1">
                <a:solidFill>
                  <a:schemeClr val="dk1"/>
                </a:solidFill>
                <a:latin typeface="Playfair Display"/>
                <a:ea typeface="Playfair Display"/>
                <a:cs typeface="Playfair Display"/>
                <a:sym typeface="Playfair Display"/>
              </a:rPr>
              <a:t>Sound buttons</a:t>
            </a:r>
            <a:r>
              <a:rPr lang="en-GB" sz="3200" b="1">
                <a:solidFill>
                  <a:schemeClr val="dk1"/>
                </a:solidFill>
                <a:latin typeface="Playfair Display"/>
                <a:ea typeface="Playfair Display"/>
                <a:cs typeface="Playfair Display"/>
                <a:sym typeface="Playfair Display"/>
              </a:rPr>
              <a:t>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0"/>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End of Year 1 Reading</a:t>
            </a:r>
            <a:endParaRPr/>
          </a:p>
        </p:txBody>
      </p:sp>
      <p:sp>
        <p:nvSpPr>
          <p:cNvPr id="105" name="Google Shape;105;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GB"/>
              <a:t>Phonics Screening sat in June </a:t>
            </a:r>
            <a:endParaRPr/>
          </a:p>
          <a:p>
            <a:pPr marL="457200" lvl="0" indent="-342900" algn="l" rtl="0">
              <a:spcBef>
                <a:spcPts val="0"/>
              </a:spcBef>
              <a:spcAft>
                <a:spcPts val="0"/>
              </a:spcAft>
              <a:buSzPts val="1800"/>
              <a:buChar char="-"/>
            </a:pPr>
            <a:r>
              <a:rPr lang="en-GB"/>
              <a:t>Assessed in school by a familiar adult</a:t>
            </a:r>
            <a:endParaRPr/>
          </a:p>
          <a:p>
            <a:pPr marL="457200" lvl="0" indent="-342900" algn="l" rtl="0">
              <a:spcBef>
                <a:spcPts val="0"/>
              </a:spcBef>
              <a:spcAft>
                <a:spcPts val="0"/>
              </a:spcAft>
              <a:buSzPts val="1800"/>
              <a:buChar char="-"/>
            </a:pPr>
            <a:r>
              <a:rPr lang="en-GB"/>
              <a:t>Assessing decoding skills</a:t>
            </a:r>
            <a:endParaRPr/>
          </a:p>
          <a:p>
            <a:pPr marL="0" lvl="0" indent="0" algn="l" rtl="0">
              <a:spcBef>
                <a:spcPts val="1200"/>
              </a:spcBef>
              <a:spcAft>
                <a:spcPts val="0"/>
              </a:spcAft>
              <a:buNone/>
            </a:pPr>
            <a:endParaRPr/>
          </a:p>
          <a:p>
            <a:pPr marL="457200" lvl="0" indent="-342900" algn="l" rtl="0">
              <a:spcBef>
                <a:spcPts val="1200"/>
              </a:spcBef>
              <a:spcAft>
                <a:spcPts val="0"/>
              </a:spcAft>
              <a:buSzPts val="1800"/>
              <a:buChar char="-"/>
            </a:pPr>
            <a:r>
              <a:rPr lang="en-GB"/>
              <a:t>40 words (20 real words and 20 pseudo words)</a:t>
            </a:r>
            <a:endParaRPr/>
          </a:p>
          <a:p>
            <a:pPr marL="457200" lvl="0" indent="-342900" algn="l" rtl="0">
              <a:spcBef>
                <a:spcPts val="0"/>
              </a:spcBef>
              <a:spcAft>
                <a:spcPts val="0"/>
              </a:spcAft>
              <a:buSzPts val="1800"/>
              <a:buChar char="-"/>
            </a:pPr>
            <a:r>
              <a:rPr lang="en-GB"/>
              <a:t>No time constraints, children have access to a pen</a:t>
            </a:r>
            <a:endParaRPr/>
          </a:p>
          <a:p>
            <a:pPr marL="0" lvl="0" indent="0" algn="l" rtl="0">
              <a:spcBef>
                <a:spcPts val="1200"/>
              </a:spcBef>
              <a:spcAft>
                <a:spcPts val="0"/>
              </a:spcAft>
              <a:buNone/>
            </a:pPr>
            <a:endParaRPr/>
          </a:p>
          <a:p>
            <a:pPr marL="457200" lvl="0" indent="-342900" algn="l" rtl="0">
              <a:spcBef>
                <a:spcPts val="1200"/>
              </a:spcBef>
              <a:spcAft>
                <a:spcPts val="0"/>
              </a:spcAft>
              <a:buSzPts val="1800"/>
              <a:buChar char="-"/>
            </a:pPr>
            <a:r>
              <a:rPr lang="en-GB"/>
              <a:t>Scores shared with parents at the end of the school year</a:t>
            </a:r>
            <a:endParaRPr/>
          </a:p>
        </p:txBody>
      </p:sp>
      <p:pic>
        <p:nvPicPr>
          <p:cNvPr id="106" name="Google Shape;106;p20"/>
          <p:cNvPicPr preferRelativeResize="0"/>
          <p:nvPr/>
        </p:nvPicPr>
        <p:blipFill>
          <a:blip r:embed="rId3">
            <a:alphaModFix/>
          </a:blip>
          <a:stretch>
            <a:fillRect/>
          </a:stretch>
        </p:blipFill>
        <p:spPr>
          <a:xfrm>
            <a:off x="5012800" y="119800"/>
            <a:ext cx="3819501" cy="26757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1"/>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Phonics - Decodable Reading Books</a:t>
            </a:r>
            <a:endParaRPr/>
          </a:p>
        </p:txBody>
      </p:sp>
      <p:pic>
        <p:nvPicPr>
          <p:cNvPr id="112" name="Google Shape;112;p21"/>
          <p:cNvPicPr preferRelativeResize="0"/>
          <p:nvPr/>
        </p:nvPicPr>
        <p:blipFill>
          <a:blip r:embed="rId3">
            <a:alphaModFix/>
          </a:blip>
          <a:stretch>
            <a:fillRect/>
          </a:stretch>
        </p:blipFill>
        <p:spPr>
          <a:xfrm>
            <a:off x="406748" y="1017450"/>
            <a:ext cx="3639286" cy="3821250"/>
          </a:xfrm>
          <a:prstGeom prst="rect">
            <a:avLst/>
          </a:prstGeom>
          <a:noFill/>
          <a:ln>
            <a:noFill/>
          </a:ln>
        </p:spPr>
      </p:pic>
      <p:pic>
        <p:nvPicPr>
          <p:cNvPr id="113" name="Google Shape;113;p21"/>
          <p:cNvPicPr preferRelativeResize="0"/>
          <p:nvPr/>
        </p:nvPicPr>
        <p:blipFill>
          <a:blip r:embed="rId4">
            <a:alphaModFix/>
          </a:blip>
          <a:stretch>
            <a:fillRect/>
          </a:stretch>
        </p:blipFill>
        <p:spPr>
          <a:xfrm>
            <a:off x="4176131" y="1199363"/>
            <a:ext cx="4770864" cy="339795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2"/>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Reading for Pleasure</a:t>
            </a:r>
            <a:endParaRPr/>
          </a:p>
        </p:txBody>
      </p:sp>
      <p:sp>
        <p:nvSpPr>
          <p:cNvPr id="119" name="Google Shape;119;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u="sng">
                <a:solidFill>
                  <a:schemeClr val="hlink"/>
                </a:solidFill>
                <a:hlinkClick r:id="rId3"/>
              </a:rPr>
              <a:t>https://www.thereaderteacher.com/</a:t>
            </a:r>
            <a:endParaRPr/>
          </a:p>
          <a:p>
            <a:pPr marL="0" lvl="0" indent="0" algn="l" rtl="0">
              <a:spcBef>
                <a:spcPts val="1200"/>
              </a:spcBef>
              <a:spcAft>
                <a:spcPts val="0"/>
              </a:spcAft>
              <a:buNone/>
            </a:pPr>
            <a:r>
              <a:rPr lang="en-GB" u="sng">
                <a:solidFill>
                  <a:schemeClr val="hlink"/>
                </a:solidFill>
                <a:hlinkClick r:id="rId4"/>
              </a:rPr>
              <a:t>https://www.booksfortopics.com/</a:t>
            </a:r>
            <a:r>
              <a:rPr lang="en-GB"/>
              <a:t> </a:t>
            </a:r>
            <a:endParaRPr/>
          </a:p>
          <a:p>
            <a:pPr marL="0" lvl="0" indent="0" algn="l" rtl="0">
              <a:spcBef>
                <a:spcPts val="1200"/>
              </a:spcBef>
              <a:spcAft>
                <a:spcPts val="0"/>
              </a:spcAft>
              <a:buNone/>
            </a:pPr>
            <a:r>
              <a:rPr lang="en-GB" u="sng">
                <a:solidFill>
                  <a:schemeClr val="hlink"/>
                </a:solidFill>
                <a:hlinkClick r:id="rId5"/>
              </a:rPr>
              <a:t>https://bookwagon.co.uk/</a:t>
            </a:r>
            <a:r>
              <a:rPr lang="en-GB"/>
              <a:t>  (Bronnie and Bob)</a:t>
            </a:r>
            <a:endParaRPr/>
          </a:p>
          <a:p>
            <a:pPr marL="0" lvl="0" indent="0" algn="l" rtl="0">
              <a:spcBef>
                <a:spcPts val="1200"/>
              </a:spcBef>
              <a:spcAft>
                <a:spcPts val="1200"/>
              </a:spcAft>
              <a:buNone/>
            </a:pPr>
            <a:r>
              <a:rPr lang="en-GB" sz="2600" b="1"/>
              <a:t>Evidence suggests that reading for pleasure is an activity that has emotional and social consequences </a:t>
            </a:r>
            <a:r>
              <a:rPr lang="en-GB"/>
              <a:t>(Clark and Rumbold, 2006). </a:t>
            </a:r>
            <a:endParaRPr/>
          </a:p>
        </p:txBody>
      </p:sp>
      <p:pic>
        <p:nvPicPr>
          <p:cNvPr id="120" name="Google Shape;120;p22"/>
          <p:cNvPicPr preferRelativeResize="0"/>
          <p:nvPr/>
        </p:nvPicPr>
        <p:blipFill>
          <a:blip r:embed="rId6">
            <a:alphaModFix/>
          </a:blip>
          <a:stretch>
            <a:fillRect/>
          </a:stretch>
        </p:blipFill>
        <p:spPr>
          <a:xfrm>
            <a:off x="5724163" y="260463"/>
            <a:ext cx="2619375" cy="17430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3"/>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Supporting Your Child</a:t>
            </a:r>
            <a:endParaRPr/>
          </a:p>
        </p:txBody>
      </p:sp>
      <p:sp>
        <p:nvSpPr>
          <p:cNvPr id="126" name="Google Shape;126;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GB" dirty="0"/>
              <a:t>Read to your child as often as possible </a:t>
            </a:r>
            <a:endParaRPr dirty="0"/>
          </a:p>
          <a:p>
            <a:pPr marL="914400" lvl="1" indent="-317500" algn="l" rtl="0">
              <a:spcBef>
                <a:spcPts val="0"/>
              </a:spcBef>
              <a:spcAft>
                <a:spcPts val="0"/>
              </a:spcAft>
              <a:buSzPts val="1400"/>
              <a:buChar char="-"/>
            </a:pPr>
            <a:r>
              <a:rPr lang="en-GB" dirty="0"/>
              <a:t>These could be texts that they would not be able to access independently to expose them to rich language and plots. </a:t>
            </a:r>
            <a:endParaRPr dirty="0"/>
          </a:p>
          <a:p>
            <a:pPr marL="457200" lvl="0" indent="-342900" algn="l" rtl="0">
              <a:spcBef>
                <a:spcPts val="0"/>
              </a:spcBef>
              <a:spcAft>
                <a:spcPts val="0"/>
              </a:spcAft>
              <a:buSzPts val="1800"/>
              <a:buChar char="-"/>
            </a:pPr>
            <a:r>
              <a:rPr lang="en-GB" dirty="0"/>
              <a:t>Share a range of text types with your child</a:t>
            </a:r>
            <a:endParaRPr dirty="0"/>
          </a:p>
          <a:p>
            <a:pPr marL="914400" lvl="1" indent="-317500" algn="l" rtl="0">
              <a:spcBef>
                <a:spcPts val="0"/>
              </a:spcBef>
              <a:spcAft>
                <a:spcPts val="0"/>
              </a:spcAft>
              <a:buSzPts val="1400"/>
              <a:buChar char="-"/>
            </a:pPr>
            <a:r>
              <a:rPr lang="en-GB" dirty="0"/>
              <a:t>Magazines, recipes, shopping lists, subtitles on TV, love my books </a:t>
            </a:r>
            <a:endParaRPr dirty="0"/>
          </a:p>
          <a:p>
            <a:pPr marL="457200" lvl="0" indent="-342900" algn="l" rtl="0">
              <a:spcBef>
                <a:spcPts val="0"/>
              </a:spcBef>
              <a:spcAft>
                <a:spcPts val="0"/>
              </a:spcAft>
              <a:buSzPts val="1800"/>
              <a:buChar char="-"/>
            </a:pPr>
            <a:r>
              <a:rPr lang="en-GB" dirty="0"/>
              <a:t>Acknowledge and model using decoding skills to read challenging words</a:t>
            </a:r>
            <a:endParaRPr dirty="0"/>
          </a:p>
          <a:p>
            <a:pPr marL="914400" lvl="1" indent="-317500" algn="l" rtl="0">
              <a:spcBef>
                <a:spcPts val="0"/>
              </a:spcBef>
              <a:spcAft>
                <a:spcPts val="0"/>
              </a:spcAft>
              <a:buSzPts val="1400"/>
              <a:buChar char="-"/>
            </a:pPr>
            <a:r>
              <a:rPr lang="en-GB" dirty="0"/>
              <a:t>Walk (/or/ written as ‘al’)</a:t>
            </a:r>
            <a:endParaRPr dirty="0"/>
          </a:p>
          <a:p>
            <a:pPr marL="457200" lvl="0" indent="-342900" algn="l" rtl="0">
              <a:spcBef>
                <a:spcPts val="0"/>
              </a:spcBef>
              <a:spcAft>
                <a:spcPts val="0"/>
              </a:spcAft>
              <a:buSzPts val="1800"/>
              <a:buChar char="-"/>
            </a:pPr>
            <a:r>
              <a:rPr lang="en-GB" dirty="0"/>
              <a:t>Encourage your child to read daily to an adult at home</a:t>
            </a:r>
            <a:endParaRPr dirty="0"/>
          </a:p>
          <a:p>
            <a:pPr marL="914400" lvl="1" indent="-317500" algn="l" rtl="0">
              <a:spcBef>
                <a:spcPts val="0"/>
              </a:spcBef>
              <a:spcAft>
                <a:spcPts val="0"/>
              </a:spcAft>
              <a:buSzPts val="1400"/>
              <a:buChar char="-"/>
            </a:pPr>
            <a:r>
              <a:rPr lang="en-GB" dirty="0"/>
              <a:t>Do recognise what your child needs on that day -you do not need to read an entire book every night. Focus on 2 or 3 pages and discuss characters, setting and plot.</a:t>
            </a:r>
            <a:endParaRPr sz="1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4"/>
          <p:cNvSpPr txBox="1">
            <a:spLocks noGrp="1"/>
          </p:cNvSpPr>
          <p:nvPr>
            <p:ph type="body" idx="1"/>
          </p:nvPr>
        </p:nvSpPr>
        <p:spPr>
          <a:xfrm>
            <a:off x="311700" y="1152475"/>
            <a:ext cx="8520600" cy="19848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GB"/>
              <a:t>Encourage your child to use expression when reading</a:t>
            </a:r>
            <a:br>
              <a:rPr lang="en-GB"/>
            </a:br>
            <a:r>
              <a:rPr lang="en-GB" sz="1400"/>
              <a:t>-       Especially for the voices of characters</a:t>
            </a:r>
            <a:endParaRPr sz="1400"/>
          </a:p>
          <a:p>
            <a:pPr marL="457200" lvl="0" indent="-342900" algn="l" rtl="0">
              <a:spcBef>
                <a:spcPts val="0"/>
              </a:spcBef>
              <a:spcAft>
                <a:spcPts val="0"/>
              </a:spcAft>
              <a:buSzPts val="1800"/>
              <a:buChar char="-"/>
            </a:pPr>
            <a:r>
              <a:rPr lang="en-GB"/>
              <a:t>Discuss punctuation on the page</a:t>
            </a:r>
            <a:br>
              <a:rPr lang="en-GB"/>
            </a:br>
            <a:r>
              <a:rPr lang="en-GB" sz="1400"/>
              <a:t>-       For example, question marks. Ask: what are these for? </a:t>
            </a:r>
            <a:endParaRPr sz="1400"/>
          </a:p>
          <a:p>
            <a:pPr marL="457200" lvl="0" indent="-342900" algn="l" rtl="0">
              <a:spcBef>
                <a:spcPts val="0"/>
              </a:spcBef>
              <a:spcAft>
                <a:spcPts val="0"/>
              </a:spcAft>
              <a:buSzPts val="1800"/>
              <a:buChar char="-"/>
            </a:pPr>
            <a:r>
              <a:rPr lang="en-GB"/>
              <a:t>Take turns reading with your child </a:t>
            </a:r>
            <a:br>
              <a:rPr lang="en-GB"/>
            </a:br>
            <a:r>
              <a:rPr lang="en-GB" sz="1400"/>
              <a:t>- Be a model reader and show your child how you read with expression.</a:t>
            </a:r>
            <a:endParaRPr sz="1400"/>
          </a:p>
        </p:txBody>
      </p:sp>
      <p:sp>
        <p:nvSpPr>
          <p:cNvPr id="132" name="Google Shape;132;p2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Supporting Your Child</a:t>
            </a:r>
            <a:endParaRPr/>
          </a:p>
        </p:txBody>
      </p:sp>
    </p:spTree>
  </p:cSld>
  <p:clrMapOvr>
    <a:masterClrMapping/>
  </p:clrMapOvr>
</p:sld>
</file>

<file path=ppt/theme/theme1.xml><?xml version="1.0" encoding="utf-8"?>
<a:theme xmlns:a="http://schemas.openxmlformats.org/drawingml/2006/main" name="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627</Words>
  <Application>Microsoft Office PowerPoint</Application>
  <PresentationFormat>On-screen Show (16:9)</PresentationFormat>
  <Paragraphs>81</Paragraphs>
  <Slides>12</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Lato</vt:lpstr>
      <vt:lpstr>Arial</vt:lpstr>
      <vt:lpstr>Playfair Display</vt:lpstr>
      <vt:lpstr>Coral</vt:lpstr>
      <vt:lpstr>Reception Phonics and Reading Information Workshop</vt:lpstr>
      <vt:lpstr>This session</vt:lpstr>
      <vt:lpstr>Phonics</vt:lpstr>
      <vt:lpstr>Key Terms</vt:lpstr>
      <vt:lpstr>PowerPoint Presentation</vt:lpstr>
      <vt:lpstr>Phonics- Sound Check </vt:lpstr>
      <vt:lpstr>Phonics- Sound Check </vt:lpstr>
      <vt:lpstr>End of Year 1 Reading</vt:lpstr>
      <vt:lpstr>Phonics - Decodable Reading Books</vt:lpstr>
      <vt:lpstr>Reading for Pleasure</vt:lpstr>
      <vt:lpstr>Supporting Your Child</vt:lpstr>
      <vt:lpstr>Supporting Your Child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Emily Tang</cp:lastModifiedBy>
  <cp:revision>2</cp:revision>
  <dcterms:modified xsi:type="dcterms:W3CDTF">2026-09-30T12:54:44Z</dcterms:modified>
</cp:coreProperties>
</file>